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4" r:id="rId4"/>
  </p:sldMasterIdLst>
  <p:notesMasterIdLst>
    <p:notesMasterId r:id="rId79"/>
  </p:notesMasterIdLst>
  <p:handoutMasterIdLst>
    <p:handoutMasterId r:id="rId80"/>
  </p:handoutMasterIdLst>
  <p:sldIdLst>
    <p:sldId id="277" r:id="rId5"/>
    <p:sldId id="406" r:id="rId6"/>
    <p:sldId id="407" r:id="rId7"/>
    <p:sldId id="386" r:id="rId8"/>
    <p:sldId id="474" r:id="rId9"/>
    <p:sldId id="388" r:id="rId10"/>
    <p:sldId id="449" r:id="rId11"/>
    <p:sldId id="450" r:id="rId12"/>
    <p:sldId id="413" r:id="rId13"/>
    <p:sldId id="416" r:id="rId14"/>
    <p:sldId id="428" r:id="rId15"/>
    <p:sldId id="451" r:id="rId16"/>
    <p:sldId id="455" r:id="rId17"/>
    <p:sldId id="478" r:id="rId18"/>
    <p:sldId id="479" r:id="rId19"/>
    <p:sldId id="481" r:id="rId20"/>
    <p:sldId id="432" r:id="rId21"/>
    <p:sldId id="436" r:id="rId22"/>
    <p:sldId id="440" r:id="rId23"/>
    <p:sldId id="377" r:id="rId24"/>
    <p:sldId id="483" r:id="rId25"/>
    <p:sldId id="459" r:id="rId26"/>
    <p:sldId id="457" r:id="rId27"/>
    <p:sldId id="414" r:id="rId28"/>
    <p:sldId id="480" r:id="rId29"/>
    <p:sldId id="417" r:id="rId30"/>
    <p:sldId id="421" r:id="rId31"/>
    <p:sldId id="471" r:id="rId32"/>
    <p:sldId id="486" r:id="rId33"/>
    <p:sldId id="472" r:id="rId34"/>
    <p:sldId id="485" r:id="rId35"/>
    <p:sldId id="473" r:id="rId36"/>
    <p:sldId id="433" r:id="rId37"/>
    <p:sldId id="477" r:id="rId38"/>
    <p:sldId id="437" r:id="rId39"/>
    <p:sldId id="441" r:id="rId40"/>
    <p:sldId id="460" r:id="rId41"/>
    <p:sldId id="371" r:id="rId42"/>
    <p:sldId id="461" r:id="rId43"/>
    <p:sldId id="373" r:id="rId44"/>
    <p:sldId id="418" r:id="rId45"/>
    <p:sldId id="430" r:id="rId46"/>
    <p:sldId id="463" r:id="rId47"/>
    <p:sldId id="464" r:id="rId48"/>
    <p:sldId id="465" r:id="rId49"/>
    <p:sldId id="466" r:id="rId50"/>
    <p:sldId id="467" r:id="rId51"/>
    <p:sldId id="468" r:id="rId52"/>
    <p:sldId id="469" r:id="rId53"/>
    <p:sldId id="434" r:id="rId54"/>
    <p:sldId id="438" r:id="rId55"/>
    <p:sldId id="442" r:id="rId56"/>
    <p:sldId id="470" r:id="rId57"/>
    <p:sldId id="337" r:id="rId58"/>
    <p:sldId id="444" r:id="rId59"/>
    <p:sldId id="446" r:id="rId60"/>
    <p:sldId id="415" r:id="rId61"/>
    <p:sldId id="475" r:id="rId62"/>
    <p:sldId id="419" r:id="rId63"/>
    <p:sldId id="431" r:id="rId64"/>
    <p:sldId id="447" r:id="rId65"/>
    <p:sldId id="448" r:id="rId66"/>
    <p:sldId id="452" r:id="rId67"/>
    <p:sldId id="453" r:id="rId68"/>
    <p:sldId id="458" r:id="rId69"/>
    <p:sldId id="456" r:id="rId70"/>
    <p:sldId id="435" r:id="rId71"/>
    <p:sldId id="454" r:id="rId72"/>
    <p:sldId id="439" r:id="rId73"/>
    <p:sldId id="484" r:id="rId74"/>
    <p:sldId id="409" r:id="rId75"/>
    <p:sldId id="410" r:id="rId76"/>
    <p:sldId id="408" r:id="rId77"/>
    <p:sldId id="411"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6E6D1D-D36E-7B2F-3684-B3FEEB93DBF3}" v="912" dt="2023-09-06T21:06:58.161"/>
    <p1510:client id="{166560C7-3B2F-F158-5629-E4E638B10B07}" v="348" dt="2023-09-06T14:43:08.502"/>
    <p1510:client id="{2CAA410C-FAFA-F375-38EA-AEC8E646EDDB}" v="215" dt="2023-09-06T19:38:57.008"/>
    <p1510:client id="{4E868185-D648-45EE-9B8D-1898DEDA60AB}" v="1790" vWet="1792" dt="2023-09-07T03:00:46.790"/>
    <p1510:client id="{7968F346-7515-3AEE-245A-76134C7BF261}" v="18" dt="2023-09-07T03:19:58.325"/>
    <p1510:client id="{A2C7E15D-D465-487A-8A7C-485C9EA17CE3}" v="2942" vWet="2944" dt="2023-09-06T19:49:54.595"/>
    <p1510:client id="{CB969DCE-3BE9-9FF2-5685-8CDA5FED2883}" v="8" dt="2023-09-06T18:05:51.511"/>
    <p1510:client id="{CD10ACE1-20D7-AAED-2779-D77F0C8B2FAB}" v="40" dt="2023-09-06T13:24:39.047"/>
    <p1510:client id="{D48E06FC-A8D4-5F8E-C8A8-DBC431B4D950}" v="743" dt="2023-09-06T18:52:12.047"/>
    <p1510:client id="{DF26B839-6441-6810-E490-9CBB02BE0DF9}" v="9" dt="2023-09-07T02:33:18.361"/>
    <p1510:client id="{E260A59C-1CF3-894F-91E9-DC0E3FEF1098}" v="867" dt="2023-09-06T14:40:37.758"/>
    <p1510:client id="{F49E79EE-521C-99B8-8FFF-893BD95E54DE}" v="51" dt="2023-09-06T15:30:13.143"/>
    <p1510:client id="{F5E39D89-5B80-4686-B72C-4592EF9AB390}" v="2010" dt="2023-09-07T03:27:46.6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notesMaster" Target="notesMasters/notesMaster1.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handoutMaster" Target="handoutMasters/handoutMaster1.xml"/><Relationship Id="rId85"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61" Type="http://schemas.openxmlformats.org/officeDocument/2006/relationships/slide" Target="slides/slide57.xml"/><Relationship Id="rId82"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26DD11-0A3E-4661-BE2E-F158154A098B}"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EE8CAD3-AE1F-42F9-B374-A7B38F7EC845}">
      <dgm:prSet custT="1"/>
      <dgm:spPr/>
      <dgm:t>
        <a:bodyPr/>
        <a:lstStyle/>
        <a:p>
          <a:r>
            <a:rPr lang="en-US" sz="2000"/>
            <a:t>Dedicated to empowering students on their self-study journey.</a:t>
          </a:r>
        </a:p>
      </dgm:t>
    </dgm:pt>
    <dgm:pt modelId="{79E5DA21-946C-4C47-BBA9-FE5F9AE1822A}" type="parTrans" cxnId="{6FD2B406-1E90-4196-9371-B66052ADA4EE}">
      <dgm:prSet/>
      <dgm:spPr/>
      <dgm:t>
        <a:bodyPr/>
        <a:lstStyle/>
        <a:p>
          <a:endParaRPr lang="en-US"/>
        </a:p>
      </dgm:t>
    </dgm:pt>
    <dgm:pt modelId="{73950C62-0C88-45DB-8CDD-F5D9C97C7BC1}" type="sibTrans" cxnId="{6FD2B406-1E90-4196-9371-B66052ADA4EE}">
      <dgm:prSet/>
      <dgm:spPr/>
      <dgm:t>
        <a:bodyPr/>
        <a:lstStyle/>
        <a:p>
          <a:endParaRPr lang="en-US"/>
        </a:p>
      </dgm:t>
    </dgm:pt>
    <dgm:pt modelId="{559D2F7C-3B42-4EC6-9D2C-CAD71D4EFA95}">
      <dgm:prSet custT="1"/>
      <dgm:spPr/>
      <dgm:t>
        <a:bodyPr/>
        <a:lstStyle/>
        <a:p>
          <a:r>
            <a:rPr lang="en-US" sz="2000" kern="1200">
              <a:solidFill>
                <a:prstClr val="black">
                  <a:hueOff val="0"/>
                  <a:satOff val="0"/>
                  <a:lumOff val="0"/>
                  <a:alphaOff val="0"/>
                </a:prstClr>
              </a:solidFill>
              <a:latin typeface="Calibri" panose="020F0502020204030204"/>
              <a:ea typeface="+mn-ea"/>
              <a:cs typeface="+mn-cs"/>
            </a:rPr>
            <a:t>Aligned with the proven Bloom's Taxonomy approach</a:t>
          </a:r>
          <a:r>
            <a:rPr lang="en-US" sz="2000" kern="1200"/>
            <a:t>.</a:t>
          </a:r>
        </a:p>
      </dgm:t>
    </dgm:pt>
    <dgm:pt modelId="{BECDE265-0A3C-4E01-8B2A-283A4695FA57}" type="parTrans" cxnId="{E699029D-59CC-425D-9EB6-DAE3636A4DE2}">
      <dgm:prSet/>
      <dgm:spPr/>
      <dgm:t>
        <a:bodyPr/>
        <a:lstStyle/>
        <a:p>
          <a:endParaRPr lang="en-US"/>
        </a:p>
      </dgm:t>
    </dgm:pt>
    <dgm:pt modelId="{688FA85D-7C97-445A-8105-6F9D6D030001}" type="sibTrans" cxnId="{E699029D-59CC-425D-9EB6-DAE3636A4DE2}">
      <dgm:prSet/>
      <dgm:spPr/>
      <dgm:t>
        <a:bodyPr/>
        <a:lstStyle/>
        <a:p>
          <a:endParaRPr lang="en-US"/>
        </a:p>
      </dgm:t>
    </dgm:pt>
    <dgm:pt modelId="{C630EC62-4DB6-4DB2-BF35-3FF76B54FAF0}">
      <dgm:prSet custT="1"/>
      <dgm:spPr/>
      <dgm:t>
        <a:bodyPr/>
        <a:lstStyle/>
        <a:p>
          <a:r>
            <a:rPr lang="en-US" sz="2000" kern="1200">
              <a:solidFill>
                <a:prstClr val="black">
                  <a:hueOff val="0"/>
                  <a:satOff val="0"/>
                  <a:lumOff val="0"/>
                  <a:alphaOff val="0"/>
                </a:prstClr>
              </a:solidFill>
              <a:latin typeface="Calibri" panose="020F0502020204030204"/>
              <a:ea typeface="+mn-ea"/>
              <a:cs typeface="+mn-cs"/>
            </a:rPr>
            <a:t>Diverse quizzes tailored to various cognitive levels</a:t>
          </a:r>
          <a:r>
            <a:rPr lang="en-US" sz="2000" kern="1200"/>
            <a:t>.</a:t>
          </a:r>
        </a:p>
      </dgm:t>
    </dgm:pt>
    <dgm:pt modelId="{1E6C2864-9F22-4226-BFBD-6F2A5F39EE08}" type="parTrans" cxnId="{FB24B056-D0A2-4746-8214-B2ED41E130C8}">
      <dgm:prSet/>
      <dgm:spPr/>
      <dgm:t>
        <a:bodyPr/>
        <a:lstStyle/>
        <a:p>
          <a:endParaRPr lang="en-US"/>
        </a:p>
      </dgm:t>
    </dgm:pt>
    <dgm:pt modelId="{78B16781-4901-4E82-97B5-9B9DC9C9E47F}" type="sibTrans" cxnId="{FB24B056-D0A2-4746-8214-B2ED41E130C8}">
      <dgm:prSet/>
      <dgm:spPr/>
      <dgm:t>
        <a:bodyPr/>
        <a:lstStyle/>
        <a:p>
          <a:endParaRPr lang="en-US"/>
        </a:p>
      </dgm:t>
    </dgm:pt>
    <dgm:pt modelId="{1A36C131-AD1B-44AB-AF90-59151F2BCA3E}">
      <dgm:prSet custT="1"/>
      <dgm:spPr/>
      <dgm:t>
        <a:bodyPr/>
        <a:lstStyle/>
        <a:p>
          <a:pPr marL="0" lvl="0" indent="0" algn="l" defTabSz="889000">
            <a:lnSpc>
              <a:spcPct val="90000"/>
            </a:lnSpc>
            <a:spcBef>
              <a:spcPct val="0"/>
            </a:spcBef>
            <a:spcAft>
              <a:spcPct val="35000"/>
            </a:spcAft>
            <a:buNone/>
          </a:pPr>
          <a:r>
            <a:rPr lang="en-US" sz="2000" kern="1200">
              <a:solidFill>
                <a:prstClr val="black">
                  <a:hueOff val="0"/>
                  <a:satOff val="0"/>
                  <a:lumOff val="0"/>
                  <a:alphaOff val="0"/>
                </a:prstClr>
              </a:solidFill>
              <a:latin typeface="Calibri" panose="020F0502020204030204"/>
              <a:ea typeface="+mn-ea"/>
              <a:cs typeface="+mn-cs"/>
            </a:rPr>
            <a:t>Visual learning with mind maps.</a:t>
          </a:r>
        </a:p>
      </dgm:t>
    </dgm:pt>
    <dgm:pt modelId="{23A43D20-6962-44EA-BB8D-887CDE1F42E9}" type="parTrans" cxnId="{E27135E0-6C28-409E-B1B7-9D06B1051FF3}">
      <dgm:prSet/>
      <dgm:spPr/>
      <dgm:t>
        <a:bodyPr/>
        <a:lstStyle/>
        <a:p>
          <a:endParaRPr lang="en-US"/>
        </a:p>
      </dgm:t>
    </dgm:pt>
    <dgm:pt modelId="{5FEE14B6-79F9-45C4-BBA7-29548297A589}" type="sibTrans" cxnId="{E27135E0-6C28-409E-B1B7-9D06B1051FF3}">
      <dgm:prSet/>
      <dgm:spPr/>
      <dgm:t>
        <a:bodyPr/>
        <a:lstStyle/>
        <a:p>
          <a:endParaRPr lang="en-US"/>
        </a:p>
      </dgm:t>
    </dgm:pt>
    <dgm:pt modelId="{7CE78832-D891-4388-8F34-AB35826A6C7D}">
      <dgm:prSet custT="1"/>
      <dgm:spPr/>
      <dgm:t>
        <a:bodyPr/>
        <a:lstStyle/>
        <a:p>
          <a:r>
            <a:rPr lang="en-US" sz="2000" kern="1200">
              <a:solidFill>
                <a:prstClr val="black">
                  <a:hueOff val="0"/>
                  <a:satOff val="0"/>
                  <a:lumOff val="0"/>
                  <a:alphaOff val="0"/>
                </a:prstClr>
              </a:solidFill>
              <a:latin typeface="Calibri" panose="020F0502020204030204"/>
              <a:ea typeface="+mn-ea"/>
              <a:cs typeface="+mn-cs"/>
            </a:rPr>
            <a:t>Advanced supplementary materials recommendation.</a:t>
          </a:r>
        </a:p>
      </dgm:t>
    </dgm:pt>
    <dgm:pt modelId="{D2B04A45-FDE2-42CB-8C01-74217D650145}" type="parTrans" cxnId="{D0194923-98D6-4B49-95E0-7D0912FF8E2E}">
      <dgm:prSet/>
      <dgm:spPr/>
      <dgm:t>
        <a:bodyPr/>
        <a:lstStyle/>
        <a:p>
          <a:endParaRPr lang="en-US"/>
        </a:p>
      </dgm:t>
    </dgm:pt>
    <dgm:pt modelId="{9C7313CE-B80A-4188-A79C-C6F308F1724D}" type="sibTrans" cxnId="{D0194923-98D6-4B49-95E0-7D0912FF8E2E}">
      <dgm:prSet/>
      <dgm:spPr/>
      <dgm:t>
        <a:bodyPr/>
        <a:lstStyle/>
        <a:p>
          <a:endParaRPr lang="en-US"/>
        </a:p>
      </dgm:t>
    </dgm:pt>
    <dgm:pt modelId="{15C26E8B-37F0-489A-ADB7-2CA528B0B1B1}">
      <dgm:prSet custT="1"/>
      <dgm:spPr/>
      <dgm:t>
        <a:bodyPr/>
        <a:lstStyle/>
        <a:p>
          <a:r>
            <a:rPr lang="en-US" sz="2000" b="0"/>
            <a:t>Performance tracking for insights and improvement.</a:t>
          </a:r>
        </a:p>
      </dgm:t>
    </dgm:pt>
    <dgm:pt modelId="{0FC0C3E4-7F43-4B80-81C2-F147422ADFA3}" type="parTrans" cxnId="{00A60277-AC9D-4248-BCB6-B532A9F0EC99}">
      <dgm:prSet/>
      <dgm:spPr/>
      <dgm:t>
        <a:bodyPr/>
        <a:lstStyle/>
        <a:p>
          <a:endParaRPr lang="en-US"/>
        </a:p>
      </dgm:t>
    </dgm:pt>
    <dgm:pt modelId="{B2665E97-DECB-4425-8685-32951026B27F}" type="sibTrans" cxnId="{00A60277-AC9D-4248-BCB6-B532A9F0EC99}">
      <dgm:prSet/>
      <dgm:spPr/>
      <dgm:t>
        <a:bodyPr/>
        <a:lstStyle/>
        <a:p>
          <a:endParaRPr lang="en-US"/>
        </a:p>
      </dgm:t>
    </dgm:pt>
    <dgm:pt modelId="{20A14C16-DA72-440D-8879-A4EFE13589C8}" type="pres">
      <dgm:prSet presAssocID="{AC26DD11-0A3E-4661-BE2E-F158154A098B}" presName="root" presStyleCnt="0">
        <dgm:presLayoutVars>
          <dgm:dir/>
          <dgm:resizeHandles val="exact"/>
        </dgm:presLayoutVars>
      </dgm:prSet>
      <dgm:spPr/>
    </dgm:pt>
    <dgm:pt modelId="{2184BA4B-EDC3-46E1-B4E3-A94862C190E8}" type="pres">
      <dgm:prSet presAssocID="{AC26DD11-0A3E-4661-BE2E-F158154A098B}" presName="container" presStyleCnt="0">
        <dgm:presLayoutVars>
          <dgm:dir/>
          <dgm:resizeHandles val="exact"/>
        </dgm:presLayoutVars>
      </dgm:prSet>
      <dgm:spPr/>
    </dgm:pt>
    <dgm:pt modelId="{44C62B14-1CDA-4D9F-945E-B164968FBA1D}" type="pres">
      <dgm:prSet presAssocID="{4EE8CAD3-AE1F-42F9-B374-A7B38F7EC845}" presName="compNode" presStyleCnt="0"/>
      <dgm:spPr/>
    </dgm:pt>
    <dgm:pt modelId="{68CBA92F-55EC-47E0-89B0-A57B757AAAC2}" type="pres">
      <dgm:prSet presAssocID="{4EE8CAD3-AE1F-42F9-B374-A7B38F7EC845}" presName="iconBgRect" presStyleLbl="bgShp" presStyleIdx="0" presStyleCnt="6"/>
      <dgm:spPr/>
    </dgm:pt>
    <dgm:pt modelId="{824EEDCD-73C6-4264-8B4C-AD2EC314FB93}" type="pres">
      <dgm:prSet presAssocID="{4EE8CAD3-AE1F-42F9-B374-A7B38F7EC845}"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heatre"/>
        </a:ext>
      </dgm:extLst>
    </dgm:pt>
    <dgm:pt modelId="{F9E4B874-5788-42BB-AB48-A7AD65EB1C09}" type="pres">
      <dgm:prSet presAssocID="{4EE8CAD3-AE1F-42F9-B374-A7B38F7EC845}" presName="spaceRect" presStyleCnt="0"/>
      <dgm:spPr/>
    </dgm:pt>
    <dgm:pt modelId="{6C5947E5-2233-4B88-9534-ACCCBA4C463A}" type="pres">
      <dgm:prSet presAssocID="{4EE8CAD3-AE1F-42F9-B374-A7B38F7EC845}" presName="textRect" presStyleLbl="revTx" presStyleIdx="0" presStyleCnt="6">
        <dgm:presLayoutVars>
          <dgm:chMax val="1"/>
          <dgm:chPref val="1"/>
        </dgm:presLayoutVars>
      </dgm:prSet>
      <dgm:spPr/>
    </dgm:pt>
    <dgm:pt modelId="{B08EE928-1D89-4F3B-8605-08A3071AFB72}" type="pres">
      <dgm:prSet presAssocID="{73950C62-0C88-45DB-8CDD-F5D9C97C7BC1}" presName="sibTrans" presStyleLbl="sibTrans2D1" presStyleIdx="0" presStyleCnt="0"/>
      <dgm:spPr/>
    </dgm:pt>
    <dgm:pt modelId="{4F5015A4-2201-44E1-B509-90F152D5639C}" type="pres">
      <dgm:prSet presAssocID="{559D2F7C-3B42-4EC6-9D2C-CAD71D4EFA95}" presName="compNode" presStyleCnt="0"/>
      <dgm:spPr/>
    </dgm:pt>
    <dgm:pt modelId="{B53DC82B-3A10-4E49-81EB-DB627E9AE1C4}" type="pres">
      <dgm:prSet presAssocID="{559D2F7C-3B42-4EC6-9D2C-CAD71D4EFA95}" presName="iconBgRect" presStyleLbl="bgShp" presStyleIdx="1" presStyleCnt="6"/>
      <dgm:spPr/>
    </dgm:pt>
    <dgm:pt modelId="{176693CB-21D1-49D9-8CC2-99B1E3FCDD42}" type="pres">
      <dgm:prSet presAssocID="{559D2F7C-3B42-4EC6-9D2C-CAD71D4EFA9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4F18EB75-0CF4-49C1-9CCC-267A56E2796C}" type="pres">
      <dgm:prSet presAssocID="{559D2F7C-3B42-4EC6-9D2C-CAD71D4EFA95}" presName="spaceRect" presStyleCnt="0"/>
      <dgm:spPr/>
    </dgm:pt>
    <dgm:pt modelId="{69DB9C3B-FE0E-4768-8039-7E797D9260E6}" type="pres">
      <dgm:prSet presAssocID="{559D2F7C-3B42-4EC6-9D2C-CAD71D4EFA95}" presName="textRect" presStyleLbl="revTx" presStyleIdx="1" presStyleCnt="6">
        <dgm:presLayoutVars>
          <dgm:chMax val="1"/>
          <dgm:chPref val="1"/>
        </dgm:presLayoutVars>
      </dgm:prSet>
      <dgm:spPr/>
    </dgm:pt>
    <dgm:pt modelId="{2C53070A-4A08-431F-A47E-EDB27B80A3B7}" type="pres">
      <dgm:prSet presAssocID="{688FA85D-7C97-445A-8105-6F9D6D030001}" presName="sibTrans" presStyleLbl="sibTrans2D1" presStyleIdx="0" presStyleCnt="0"/>
      <dgm:spPr/>
    </dgm:pt>
    <dgm:pt modelId="{931C0B42-C573-4758-B569-E1C768D9C259}" type="pres">
      <dgm:prSet presAssocID="{C630EC62-4DB6-4DB2-BF35-3FF76B54FAF0}" presName="compNode" presStyleCnt="0"/>
      <dgm:spPr/>
    </dgm:pt>
    <dgm:pt modelId="{51736B92-823B-4643-93AE-4CCA59A97CEB}" type="pres">
      <dgm:prSet presAssocID="{C630EC62-4DB6-4DB2-BF35-3FF76B54FAF0}" presName="iconBgRect" presStyleLbl="bgShp" presStyleIdx="2" presStyleCnt="6"/>
      <dgm:spPr/>
    </dgm:pt>
    <dgm:pt modelId="{1AAC0BB8-9D03-4BD3-B7BF-43E6A9960A3A}" type="pres">
      <dgm:prSet presAssocID="{C630EC62-4DB6-4DB2-BF35-3FF76B54FAF0}"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2F9A7D71-67D9-48F0-804A-00922F14663A}" type="pres">
      <dgm:prSet presAssocID="{C630EC62-4DB6-4DB2-BF35-3FF76B54FAF0}" presName="spaceRect" presStyleCnt="0"/>
      <dgm:spPr/>
    </dgm:pt>
    <dgm:pt modelId="{250F4ADB-270F-4BE2-98D9-040242C8DDC1}" type="pres">
      <dgm:prSet presAssocID="{C630EC62-4DB6-4DB2-BF35-3FF76B54FAF0}" presName="textRect" presStyleLbl="revTx" presStyleIdx="2" presStyleCnt="6">
        <dgm:presLayoutVars>
          <dgm:chMax val="1"/>
          <dgm:chPref val="1"/>
        </dgm:presLayoutVars>
      </dgm:prSet>
      <dgm:spPr/>
    </dgm:pt>
    <dgm:pt modelId="{D5B96366-6BDE-43D8-B6AE-01600062D855}" type="pres">
      <dgm:prSet presAssocID="{78B16781-4901-4E82-97B5-9B9DC9C9E47F}" presName="sibTrans" presStyleLbl="sibTrans2D1" presStyleIdx="0" presStyleCnt="0"/>
      <dgm:spPr/>
    </dgm:pt>
    <dgm:pt modelId="{2EE46D18-55B5-4A15-B3B6-4CAC6B593D0C}" type="pres">
      <dgm:prSet presAssocID="{1A36C131-AD1B-44AB-AF90-59151F2BCA3E}" presName="compNode" presStyleCnt="0"/>
      <dgm:spPr/>
    </dgm:pt>
    <dgm:pt modelId="{6DDC822C-9E60-48FB-B544-6C901886F006}" type="pres">
      <dgm:prSet presAssocID="{1A36C131-AD1B-44AB-AF90-59151F2BCA3E}" presName="iconBgRect" presStyleLbl="bgShp" presStyleIdx="3" presStyleCnt="6"/>
      <dgm:spPr/>
    </dgm:pt>
    <dgm:pt modelId="{CE52C943-7AAA-4EBD-8ACC-62B22FE2C2B3}" type="pres">
      <dgm:prSet presAssocID="{1A36C131-AD1B-44AB-AF90-59151F2BCA3E}"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p with pin"/>
        </a:ext>
      </dgm:extLst>
    </dgm:pt>
    <dgm:pt modelId="{1C00D8B2-7F59-41BA-BB65-1E80AA1B93FD}" type="pres">
      <dgm:prSet presAssocID="{1A36C131-AD1B-44AB-AF90-59151F2BCA3E}" presName="spaceRect" presStyleCnt="0"/>
      <dgm:spPr/>
    </dgm:pt>
    <dgm:pt modelId="{19A3FA35-4739-497B-A466-7C3693BE1637}" type="pres">
      <dgm:prSet presAssocID="{1A36C131-AD1B-44AB-AF90-59151F2BCA3E}" presName="textRect" presStyleLbl="revTx" presStyleIdx="3" presStyleCnt="6">
        <dgm:presLayoutVars>
          <dgm:chMax val="1"/>
          <dgm:chPref val="1"/>
        </dgm:presLayoutVars>
      </dgm:prSet>
      <dgm:spPr/>
    </dgm:pt>
    <dgm:pt modelId="{39CACACA-9706-4F1A-B618-4E4780463D4C}" type="pres">
      <dgm:prSet presAssocID="{5FEE14B6-79F9-45C4-BBA7-29548297A589}" presName="sibTrans" presStyleLbl="sibTrans2D1" presStyleIdx="0" presStyleCnt="0"/>
      <dgm:spPr/>
    </dgm:pt>
    <dgm:pt modelId="{AA042805-0F11-4DA4-B355-AE65D0223520}" type="pres">
      <dgm:prSet presAssocID="{7CE78832-D891-4388-8F34-AB35826A6C7D}" presName="compNode" presStyleCnt="0"/>
      <dgm:spPr/>
    </dgm:pt>
    <dgm:pt modelId="{BD8179DC-3934-4B5B-8946-2CE8A8B2657F}" type="pres">
      <dgm:prSet presAssocID="{7CE78832-D891-4388-8F34-AB35826A6C7D}" presName="iconBgRect" presStyleLbl="bgShp" presStyleIdx="4" presStyleCnt="6"/>
      <dgm:spPr/>
    </dgm:pt>
    <dgm:pt modelId="{4DA7E23E-EEEC-4D5F-8639-DC18FDE888F7}" type="pres">
      <dgm:prSet presAssocID="{7CE78832-D891-4388-8F34-AB35826A6C7D}"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losed Book"/>
        </a:ext>
      </dgm:extLst>
    </dgm:pt>
    <dgm:pt modelId="{79F60E74-0443-4F55-B144-4322CAF3D03A}" type="pres">
      <dgm:prSet presAssocID="{7CE78832-D891-4388-8F34-AB35826A6C7D}" presName="spaceRect" presStyleCnt="0"/>
      <dgm:spPr/>
    </dgm:pt>
    <dgm:pt modelId="{FB22350E-643D-48F8-8483-C34044FE5AD2}" type="pres">
      <dgm:prSet presAssocID="{7CE78832-D891-4388-8F34-AB35826A6C7D}" presName="textRect" presStyleLbl="revTx" presStyleIdx="4" presStyleCnt="6">
        <dgm:presLayoutVars>
          <dgm:chMax val="1"/>
          <dgm:chPref val="1"/>
        </dgm:presLayoutVars>
      </dgm:prSet>
      <dgm:spPr/>
    </dgm:pt>
    <dgm:pt modelId="{DE4DF4E0-5BF8-4943-8635-5C26A9A910C4}" type="pres">
      <dgm:prSet presAssocID="{9C7313CE-B80A-4188-A79C-C6F308F1724D}" presName="sibTrans" presStyleLbl="sibTrans2D1" presStyleIdx="0" presStyleCnt="0"/>
      <dgm:spPr/>
    </dgm:pt>
    <dgm:pt modelId="{4ECC8E65-FA3C-49D6-A71A-54D1B284D33F}" type="pres">
      <dgm:prSet presAssocID="{15C26E8B-37F0-489A-ADB7-2CA528B0B1B1}" presName="compNode" presStyleCnt="0"/>
      <dgm:spPr/>
    </dgm:pt>
    <dgm:pt modelId="{529EEE97-6FF9-433C-B2F2-6C20AEC642F6}" type="pres">
      <dgm:prSet presAssocID="{15C26E8B-37F0-489A-ADB7-2CA528B0B1B1}" presName="iconBgRect" presStyleLbl="bgShp" presStyleIdx="5" presStyleCnt="6"/>
      <dgm:spPr/>
    </dgm:pt>
    <dgm:pt modelId="{1B1D6069-AF0F-424F-A71F-04F428D4A0A8}" type="pres">
      <dgm:prSet presAssocID="{15C26E8B-37F0-489A-ADB7-2CA528B0B1B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tatistics"/>
        </a:ext>
      </dgm:extLst>
    </dgm:pt>
    <dgm:pt modelId="{47B33989-27D8-4786-A57E-E0AD70D4D71E}" type="pres">
      <dgm:prSet presAssocID="{15C26E8B-37F0-489A-ADB7-2CA528B0B1B1}" presName="spaceRect" presStyleCnt="0"/>
      <dgm:spPr/>
    </dgm:pt>
    <dgm:pt modelId="{F60A6B2A-F54E-4E98-B584-54085C89A16A}" type="pres">
      <dgm:prSet presAssocID="{15C26E8B-37F0-489A-ADB7-2CA528B0B1B1}" presName="textRect" presStyleLbl="revTx" presStyleIdx="5" presStyleCnt="6">
        <dgm:presLayoutVars>
          <dgm:chMax val="1"/>
          <dgm:chPref val="1"/>
        </dgm:presLayoutVars>
      </dgm:prSet>
      <dgm:spPr/>
    </dgm:pt>
  </dgm:ptLst>
  <dgm:cxnLst>
    <dgm:cxn modelId="{38C07601-6BA4-4414-B851-3418F7E45D14}" type="presOf" srcId="{5FEE14B6-79F9-45C4-BBA7-29548297A589}" destId="{39CACACA-9706-4F1A-B618-4E4780463D4C}" srcOrd="0" destOrd="0" presId="urn:microsoft.com/office/officeart/2018/2/layout/IconCircleList"/>
    <dgm:cxn modelId="{6FD2B406-1E90-4196-9371-B66052ADA4EE}" srcId="{AC26DD11-0A3E-4661-BE2E-F158154A098B}" destId="{4EE8CAD3-AE1F-42F9-B374-A7B38F7EC845}" srcOrd="0" destOrd="0" parTransId="{79E5DA21-946C-4C47-BBA9-FE5F9AE1822A}" sibTransId="{73950C62-0C88-45DB-8CDD-F5D9C97C7BC1}"/>
    <dgm:cxn modelId="{D0194923-98D6-4B49-95E0-7D0912FF8E2E}" srcId="{AC26DD11-0A3E-4661-BE2E-F158154A098B}" destId="{7CE78832-D891-4388-8F34-AB35826A6C7D}" srcOrd="4" destOrd="0" parTransId="{D2B04A45-FDE2-42CB-8C01-74217D650145}" sibTransId="{9C7313CE-B80A-4188-A79C-C6F308F1724D}"/>
    <dgm:cxn modelId="{22F68969-9955-4A10-B23E-68C40518508E}" type="presOf" srcId="{559D2F7C-3B42-4EC6-9D2C-CAD71D4EFA95}" destId="{69DB9C3B-FE0E-4768-8039-7E797D9260E6}" srcOrd="0" destOrd="0" presId="urn:microsoft.com/office/officeart/2018/2/layout/IconCircleList"/>
    <dgm:cxn modelId="{BA26124B-28B7-44DB-BB34-B556FCCD33E4}" type="presOf" srcId="{C630EC62-4DB6-4DB2-BF35-3FF76B54FAF0}" destId="{250F4ADB-270F-4BE2-98D9-040242C8DDC1}" srcOrd="0" destOrd="0" presId="urn:microsoft.com/office/officeart/2018/2/layout/IconCircleList"/>
    <dgm:cxn modelId="{1A87D96B-0438-44CA-9A90-4C7F7F3129C5}" type="presOf" srcId="{1A36C131-AD1B-44AB-AF90-59151F2BCA3E}" destId="{19A3FA35-4739-497B-A466-7C3693BE1637}" srcOrd="0" destOrd="0" presId="urn:microsoft.com/office/officeart/2018/2/layout/IconCircleList"/>
    <dgm:cxn modelId="{ECC73E6C-72A5-4A68-995C-540E1A8E0CBF}" type="presOf" srcId="{AC26DD11-0A3E-4661-BE2E-F158154A098B}" destId="{20A14C16-DA72-440D-8879-A4EFE13589C8}" srcOrd="0" destOrd="0" presId="urn:microsoft.com/office/officeart/2018/2/layout/IconCircleList"/>
    <dgm:cxn modelId="{F0A1574F-657D-4290-AA24-09437C85AFA8}" type="presOf" srcId="{688FA85D-7C97-445A-8105-6F9D6D030001}" destId="{2C53070A-4A08-431F-A47E-EDB27B80A3B7}" srcOrd="0" destOrd="0" presId="urn:microsoft.com/office/officeart/2018/2/layout/IconCircleList"/>
    <dgm:cxn modelId="{FB24B056-D0A2-4746-8214-B2ED41E130C8}" srcId="{AC26DD11-0A3E-4661-BE2E-F158154A098B}" destId="{C630EC62-4DB6-4DB2-BF35-3FF76B54FAF0}" srcOrd="2" destOrd="0" parTransId="{1E6C2864-9F22-4226-BFBD-6F2A5F39EE08}" sibTransId="{78B16781-4901-4E82-97B5-9B9DC9C9E47F}"/>
    <dgm:cxn modelId="{00A60277-AC9D-4248-BCB6-B532A9F0EC99}" srcId="{AC26DD11-0A3E-4661-BE2E-F158154A098B}" destId="{15C26E8B-37F0-489A-ADB7-2CA528B0B1B1}" srcOrd="5" destOrd="0" parTransId="{0FC0C3E4-7F43-4B80-81C2-F147422ADFA3}" sibTransId="{B2665E97-DECB-4425-8685-32951026B27F}"/>
    <dgm:cxn modelId="{9513238A-0336-46F4-8870-1457692C6C79}" type="presOf" srcId="{7CE78832-D891-4388-8F34-AB35826A6C7D}" destId="{FB22350E-643D-48F8-8483-C34044FE5AD2}" srcOrd="0" destOrd="0" presId="urn:microsoft.com/office/officeart/2018/2/layout/IconCircleList"/>
    <dgm:cxn modelId="{E699029D-59CC-425D-9EB6-DAE3636A4DE2}" srcId="{AC26DD11-0A3E-4661-BE2E-F158154A098B}" destId="{559D2F7C-3B42-4EC6-9D2C-CAD71D4EFA95}" srcOrd="1" destOrd="0" parTransId="{BECDE265-0A3C-4E01-8B2A-283A4695FA57}" sibTransId="{688FA85D-7C97-445A-8105-6F9D6D030001}"/>
    <dgm:cxn modelId="{B99D44A0-308B-4010-AF4E-0FA40C85D66B}" type="presOf" srcId="{78B16781-4901-4E82-97B5-9B9DC9C9E47F}" destId="{D5B96366-6BDE-43D8-B6AE-01600062D855}" srcOrd="0" destOrd="0" presId="urn:microsoft.com/office/officeart/2018/2/layout/IconCircleList"/>
    <dgm:cxn modelId="{198027BB-67ED-4F6C-94B9-3F35EBC47389}" type="presOf" srcId="{73950C62-0C88-45DB-8CDD-F5D9C97C7BC1}" destId="{B08EE928-1D89-4F3B-8605-08A3071AFB72}" srcOrd="0" destOrd="0" presId="urn:microsoft.com/office/officeart/2018/2/layout/IconCircleList"/>
    <dgm:cxn modelId="{1674ECC6-39B2-4E18-A7DA-FFF2587BF093}" type="presOf" srcId="{4EE8CAD3-AE1F-42F9-B374-A7B38F7EC845}" destId="{6C5947E5-2233-4B88-9534-ACCCBA4C463A}" srcOrd="0" destOrd="0" presId="urn:microsoft.com/office/officeart/2018/2/layout/IconCircleList"/>
    <dgm:cxn modelId="{0275F3CB-C431-4231-86F5-6C1A28640714}" type="presOf" srcId="{15C26E8B-37F0-489A-ADB7-2CA528B0B1B1}" destId="{F60A6B2A-F54E-4E98-B584-54085C89A16A}" srcOrd="0" destOrd="0" presId="urn:microsoft.com/office/officeart/2018/2/layout/IconCircleList"/>
    <dgm:cxn modelId="{E27135E0-6C28-409E-B1B7-9D06B1051FF3}" srcId="{AC26DD11-0A3E-4661-BE2E-F158154A098B}" destId="{1A36C131-AD1B-44AB-AF90-59151F2BCA3E}" srcOrd="3" destOrd="0" parTransId="{23A43D20-6962-44EA-BB8D-887CDE1F42E9}" sibTransId="{5FEE14B6-79F9-45C4-BBA7-29548297A589}"/>
    <dgm:cxn modelId="{6330A7EC-F446-414D-ACD6-89727634B4F7}" type="presOf" srcId="{9C7313CE-B80A-4188-A79C-C6F308F1724D}" destId="{DE4DF4E0-5BF8-4943-8635-5C26A9A910C4}" srcOrd="0" destOrd="0" presId="urn:microsoft.com/office/officeart/2018/2/layout/IconCircleList"/>
    <dgm:cxn modelId="{41370405-5F4B-4AEE-970E-9AB189C64AE1}" type="presParOf" srcId="{20A14C16-DA72-440D-8879-A4EFE13589C8}" destId="{2184BA4B-EDC3-46E1-B4E3-A94862C190E8}" srcOrd="0" destOrd="0" presId="urn:microsoft.com/office/officeart/2018/2/layout/IconCircleList"/>
    <dgm:cxn modelId="{DE30E8EA-41E5-45FD-A870-6B7DA26EFFFD}" type="presParOf" srcId="{2184BA4B-EDC3-46E1-B4E3-A94862C190E8}" destId="{44C62B14-1CDA-4D9F-945E-B164968FBA1D}" srcOrd="0" destOrd="0" presId="urn:microsoft.com/office/officeart/2018/2/layout/IconCircleList"/>
    <dgm:cxn modelId="{32A02A45-F75A-4E06-9986-28740AC37457}" type="presParOf" srcId="{44C62B14-1CDA-4D9F-945E-B164968FBA1D}" destId="{68CBA92F-55EC-47E0-89B0-A57B757AAAC2}" srcOrd="0" destOrd="0" presId="urn:microsoft.com/office/officeart/2018/2/layout/IconCircleList"/>
    <dgm:cxn modelId="{647C6459-A6B9-45C9-B2D7-661802B49490}" type="presParOf" srcId="{44C62B14-1CDA-4D9F-945E-B164968FBA1D}" destId="{824EEDCD-73C6-4264-8B4C-AD2EC314FB93}" srcOrd="1" destOrd="0" presId="urn:microsoft.com/office/officeart/2018/2/layout/IconCircleList"/>
    <dgm:cxn modelId="{9A726459-33A4-447E-ADF5-3E7847BFB0EA}" type="presParOf" srcId="{44C62B14-1CDA-4D9F-945E-B164968FBA1D}" destId="{F9E4B874-5788-42BB-AB48-A7AD65EB1C09}" srcOrd="2" destOrd="0" presId="urn:microsoft.com/office/officeart/2018/2/layout/IconCircleList"/>
    <dgm:cxn modelId="{7ECFC0E3-2EE4-4C3E-B48C-CABB99447AC9}" type="presParOf" srcId="{44C62B14-1CDA-4D9F-945E-B164968FBA1D}" destId="{6C5947E5-2233-4B88-9534-ACCCBA4C463A}" srcOrd="3" destOrd="0" presId="urn:microsoft.com/office/officeart/2018/2/layout/IconCircleList"/>
    <dgm:cxn modelId="{74015FFC-2794-4FCE-9286-7CD19CAB77AB}" type="presParOf" srcId="{2184BA4B-EDC3-46E1-B4E3-A94862C190E8}" destId="{B08EE928-1D89-4F3B-8605-08A3071AFB72}" srcOrd="1" destOrd="0" presId="urn:microsoft.com/office/officeart/2018/2/layout/IconCircleList"/>
    <dgm:cxn modelId="{6A970E48-ACA9-4155-881D-F2C40B68439F}" type="presParOf" srcId="{2184BA4B-EDC3-46E1-B4E3-A94862C190E8}" destId="{4F5015A4-2201-44E1-B509-90F152D5639C}" srcOrd="2" destOrd="0" presId="urn:microsoft.com/office/officeart/2018/2/layout/IconCircleList"/>
    <dgm:cxn modelId="{301C20BB-20D4-4106-84E5-02C94CF010D5}" type="presParOf" srcId="{4F5015A4-2201-44E1-B509-90F152D5639C}" destId="{B53DC82B-3A10-4E49-81EB-DB627E9AE1C4}" srcOrd="0" destOrd="0" presId="urn:microsoft.com/office/officeart/2018/2/layout/IconCircleList"/>
    <dgm:cxn modelId="{3E3F2DF6-6B51-4F33-9653-4AB244FF6B12}" type="presParOf" srcId="{4F5015A4-2201-44E1-B509-90F152D5639C}" destId="{176693CB-21D1-49D9-8CC2-99B1E3FCDD42}" srcOrd="1" destOrd="0" presId="urn:microsoft.com/office/officeart/2018/2/layout/IconCircleList"/>
    <dgm:cxn modelId="{1E91D981-EEC3-4877-8A1A-03F42CDE0500}" type="presParOf" srcId="{4F5015A4-2201-44E1-B509-90F152D5639C}" destId="{4F18EB75-0CF4-49C1-9CCC-267A56E2796C}" srcOrd="2" destOrd="0" presId="urn:microsoft.com/office/officeart/2018/2/layout/IconCircleList"/>
    <dgm:cxn modelId="{3C1E51CD-AAFB-439A-9592-177C45F0B404}" type="presParOf" srcId="{4F5015A4-2201-44E1-B509-90F152D5639C}" destId="{69DB9C3B-FE0E-4768-8039-7E797D9260E6}" srcOrd="3" destOrd="0" presId="urn:microsoft.com/office/officeart/2018/2/layout/IconCircleList"/>
    <dgm:cxn modelId="{4B744D13-3E55-488F-9458-D941D6F1D2BB}" type="presParOf" srcId="{2184BA4B-EDC3-46E1-B4E3-A94862C190E8}" destId="{2C53070A-4A08-431F-A47E-EDB27B80A3B7}" srcOrd="3" destOrd="0" presId="urn:microsoft.com/office/officeart/2018/2/layout/IconCircleList"/>
    <dgm:cxn modelId="{23CF56E1-CFFE-49C6-B44A-D4073708B524}" type="presParOf" srcId="{2184BA4B-EDC3-46E1-B4E3-A94862C190E8}" destId="{931C0B42-C573-4758-B569-E1C768D9C259}" srcOrd="4" destOrd="0" presId="urn:microsoft.com/office/officeart/2018/2/layout/IconCircleList"/>
    <dgm:cxn modelId="{095E952A-F4C4-43F8-A5B8-23A58C8B7B8D}" type="presParOf" srcId="{931C0B42-C573-4758-B569-E1C768D9C259}" destId="{51736B92-823B-4643-93AE-4CCA59A97CEB}" srcOrd="0" destOrd="0" presId="urn:microsoft.com/office/officeart/2018/2/layout/IconCircleList"/>
    <dgm:cxn modelId="{B05AC844-C74A-4642-81F8-B284032F2DC8}" type="presParOf" srcId="{931C0B42-C573-4758-B569-E1C768D9C259}" destId="{1AAC0BB8-9D03-4BD3-B7BF-43E6A9960A3A}" srcOrd="1" destOrd="0" presId="urn:microsoft.com/office/officeart/2018/2/layout/IconCircleList"/>
    <dgm:cxn modelId="{3DD6FCF4-9DEE-402B-9097-00BB32C0DA5A}" type="presParOf" srcId="{931C0B42-C573-4758-B569-E1C768D9C259}" destId="{2F9A7D71-67D9-48F0-804A-00922F14663A}" srcOrd="2" destOrd="0" presId="urn:microsoft.com/office/officeart/2018/2/layout/IconCircleList"/>
    <dgm:cxn modelId="{C8EB109A-9ECF-46AC-9817-B0A7E637B550}" type="presParOf" srcId="{931C0B42-C573-4758-B569-E1C768D9C259}" destId="{250F4ADB-270F-4BE2-98D9-040242C8DDC1}" srcOrd="3" destOrd="0" presId="urn:microsoft.com/office/officeart/2018/2/layout/IconCircleList"/>
    <dgm:cxn modelId="{8CA8E7D7-D076-4EDB-93BA-4A0EDAC02E02}" type="presParOf" srcId="{2184BA4B-EDC3-46E1-B4E3-A94862C190E8}" destId="{D5B96366-6BDE-43D8-B6AE-01600062D855}" srcOrd="5" destOrd="0" presId="urn:microsoft.com/office/officeart/2018/2/layout/IconCircleList"/>
    <dgm:cxn modelId="{8AA78263-E069-40AE-B6EC-AADD306909A3}" type="presParOf" srcId="{2184BA4B-EDC3-46E1-B4E3-A94862C190E8}" destId="{2EE46D18-55B5-4A15-B3B6-4CAC6B593D0C}" srcOrd="6" destOrd="0" presId="urn:microsoft.com/office/officeart/2018/2/layout/IconCircleList"/>
    <dgm:cxn modelId="{41DCF9A6-D844-4ED9-BF8C-8DB2F15839E7}" type="presParOf" srcId="{2EE46D18-55B5-4A15-B3B6-4CAC6B593D0C}" destId="{6DDC822C-9E60-48FB-B544-6C901886F006}" srcOrd="0" destOrd="0" presId="urn:microsoft.com/office/officeart/2018/2/layout/IconCircleList"/>
    <dgm:cxn modelId="{AE2A450E-B6AC-4EF1-8240-F98F42BB4D5A}" type="presParOf" srcId="{2EE46D18-55B5-4A15-B3B6-4CAC6B593D0C}" destId="{CE52C943-7AAA-4EBD-8ACC-62B22FE2C2B3}" srcOrd="1" destOrd="0" presId="urn:microsoft.com/office/officeart/2018/2/layout/IconCircleList"/>
    <dgm:cxn modelId="{82843453-E807-45E2-8553-CCE9E44E5275}" type="presParOf" srcId="{2EE46D18-55B5-4A15-B3B6-4CAC6B593D0C}" destId="{1C00D8B2-7F59-41BA-BB65-1E80AA1B93FD}" srcOrd="2" destOrd="0" presId="urn:microsoft.com/office/officeart/2018/2/layout/IconCircleList"/>
    <dgm:cxn modelId="{82A1299F-DA97-48EA-BFD2-4ADB45674374}" type="presParOf" srcId="{2EE46D18-55B5-4A15-B3B6-4CAC6B593D0C}" destId="{19A3FA35-4739-497B-A466-7C3693BE1637}" srcOrd="3" destOrd="0" presId="urn:microsoft.com/office/officeart/2018/2/layout/IconCircleList"/>
    <dgm:cxn modelId="{7B0F0F64-B483-4C26-A583-12AB24272C58}" type="presParOf" srcId="{2184BA4B-EDC3-46E1-B4E3-A94862C190E8}" destId="{39CACACA-9706-4F1A-B618-4E4780463D4C}" srcOrd="7" destOrd="0" presId="urn:microsoft.com/office/officeart/2018/2/layout/IconCircleList"/>
    <dgm:cxn modelId="{EC440D2E-7E0E-482E-B352-03DED9E39333}" type="presParOf" srcId="{2184BA4B-EDC3-46E1-B4E3-A94862C190E8}" destId="{AA042805-0F11-4DA4-B355-AE65D0223520}" srcOrd="8" destOrd="0" presId="urn:microsoft.com/office/officeart/2018/2/layout/IconCircleList"/>
    <dgm:cxn modelId="{3F0630A0-6B89-46DA-94F5-00656A57B26A}" type="presParOf" srcId="{AA042805-0F11-4DA4-B355-AE65D0223520}" destId="{BD8179DC-3934-4B5B-8946-2CE8A8B2657F}" srcOrd="0" destOrd="0" presId="urn:microsoft.com/office/officeart/2018/2/layout/IconCircleList"/>
    <dgm:cxn modelId="{1EAF6FD1-997A-40BB-B72C-B014EDA8A869}" type="presParOf" srcId="{AA042805-0F11-4DA4-B355-AE65D0223520}" destId="{4DA7E23E-EEEC-4D5F-8639-DC18FDE888F7}" srcOrd="1" destOrd="0" presId="urn:microsoft.com/office/officeart/2018/2/layout/IconCircleList"/>
    <dgm:cxn modelId="{AACB50FF-DC49-42EE-BB94-87C8C95F38AE}" type="presParOf" srcId="{AA042805-0F11-4DA4-B355-AE65D0223520}" destId="{79F60E74-0443-4F55-B144-4322CAF3D03A}" srcOrd="2" destOrd="0" presId="urn:microsoft.com/office/officeart/2018/2/layout/IconCircleList"/>
    <dgm:cxn modelId="{452439F2-C289-4422-92A8-9CC5774306CB}" type="presParOf" srcId="{AA042805-0F11-4DA4-B355-AE65D0223520}" destId="{FB22350E-643D-48F8-8483-C34044FE5AD2}" srcOrd="3" destOrd="0" presId="urn:microsoft.com/office/officeart/2018/2/layout/IconCircleList"/>
    <dgm:cxn modelId="{4AD5585F-A2FC-4C0A-80B5-0332F9CAE5F0}" type="presParOf" srcId="{2184BA4B-EDC3-46E1-B4E3-A94862C190E8}" destId="{DE4DF4E0-5BF8-4943-8635-5C26A9A910C4}" srcOrd="9" destOrd="0" presId="urn:microsoft.com/office/officeart/2018/2/layout/IconCircleList"/>
    <dgm:cxn modelId="{B021E143-27FD-4A33-A2AF-9AFF8DBEFA8D}" type="presParOf" srcId="{2184BA4B-EDC3-46E1-B4E3-A94862C190E8}" destId="{4ECC8E65-FA3C-49D6-A71A-54D1B284D33F}" srcOrd="10" destOrd="0" presId="urn:microsoft.com/office/officeart/2018/2/layout/IconCircleList"/>
    <dgm:cxn modelId="{32E94DE4-224D-4029-816C-45624C31D34F}" type="presParOf" srcId="{4ECC8E65-FA3C-49D6-A71A-54D1B284D33F}" destId="{529EEE97-6FF9-433C-B2F2-6C20AEC642F6}" srcOrd="0" destOrd="0" presId="urn:microsoft.com/office/officeart/2018/2/layout/IconCircleList"/>
    <dgm:cxn modelId="{6AA7E993-91F2-4329-AF08-3A42C3F1AE21}" type="presParOf" srcId="{4ECC8E65-FA3C-49D6-A71A-54D1B284D33F}" destId="{1B1D6069-AF0F-424F-A71F-04F428D4A0A8}" srcOrd="1" destOrd="0" presId="urn:microsoft.com/office/officeart/2018/2/layout/IconCircleList"/>
    <dgm:cxn modelId="{5EACAB6B-99E7-4299-83E6-23F2F15D208D}" type="presParOf" srcId="{4ECC8E65-FA3C-49D6-A71A-54D1B284D33F}" destId="{47B33989-27D8-4786-A57E-E0AD70D4D71E}" srcOrd="2" destOrd="0" presId="urn:microsoft.com/office/officeart/2018/2/layout/IconCircleList"/>
    <dgm:cxn modelId="{4DC3AF78-42FE-47E5-AB50-6CFA92D7CB1E}" type="presParOf" srcId="{4ECC8E65-FA3C-49D6-A71A-54D1B284D33F}" destId="{F60A6B2A-F54E-4E98-B584-54085C89A16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D111B06-CD55-47F8-B9A4-561A6A08A05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C6B2E3A3-B025-4782-AC60-69AACD8E8970}">
      <dgm:prSet phldrT="[Text]"/>
      <dgm:spPr>
        <a:solidFill>
          <a:schemeClr val="accent1">
            <a:lumMod val="60000"/>
            <a:lumOff val="40000"/>
          </a:schemeClr>
        </a:solidFill>
      </dgm:spPr>
      <dgm:t>
        <a:bodyPr/>
        <a:lstStyle/>
        <a:p>
          <a:r>
            <a:rPr lang="en-US">
              <a:solidFill>
                <a:schemeClr val="tx1"/>
              </a:solidFill>
              <a:latin typeface="Calibri Light" panose="020F0302020204030204"/>
            </a:rPr>
            <a:t>Datasets</a:t>
          </a:r>
          <a:endParaRPr lang="en-US">
            <a:solidFill>
              <a:schemeClr val="tx1"/>
            </a:solidFill>
          </a:endParaRPr>
        </a:p>
      </dgm:t>
    </dgm:pt>
    <dgm:pt modelId="{9DCCB100-6170-4D1E-88F9-FE216E0EE044}" type="parTrans" cxnId="{FD15E461-2B25-4BC7-9B70-6C41EB45B029}">
      <dgm:prSet/>
      <dgm:spPr/>
      <dgm:t>
        <a:bodyPr/>
        <a:lstStyle/>
        <a:p>
          <a:endParaRPr lang="en-US"/>
        </a:p>
      </dgm:t>
    </dgm:pt>
    <dgm:pt modelId="{4DC0A8F3-2609-4703-8E6D-2E6EFD867E77}" type="sibTrans" cxnId="{FD15E461-2B25-4BC7-9B70-6C41EB45B029}">
      <dgm:prSet/>
      <dgm:spPr/>
      <dgm:t>
        <a:bodyPr/>
        <a:lstStyle/>
        <a:p>
          <a:endParaRPr lang="en-US"/>
        </a:p>
      </dgm:t>
    </dgm:pt>
    <dgm:pt modelId="{F615E49A-6B98-4125-9041-E341283878E5}">
      <dgm:prSet phldrT="[Text]"/>
      <dgm:spPr>
        <a:solidFill>
          <a:schemeClr val="accent1">
            <a:lumMod val="20000"/>
            <a:lumOff val="80000"/>
          </a:schemeClr>
        </a:solidFill>
      </dgm:spPr>
      <dgm:t>
        <a:bodyPr/>
        <a:lstStyle/>
        <a:p>
          <a:r>
            <a:rPr lang="en-US">
              <a:solidFill>
                <a:schemeClr val="tx1"/>
              </a:solidFill>
            </a:rPr>
            <a:t>Dataset 1</a:t>
          </a:r>
        </a:p>
      </dgm:t>
    </dgm:pt>
    <dgm:pt modelId="{7DEAFB37-5503-4D7E-978C-D38C46D94870}" type="parTrans" cxnId="{C77DCE23-035D-4707-BD5B-2FE3D38C2B4A}">
      <dgm:prSet/>
      <dgm:spPr/>
      <dgm:t>
        <a:bodyPr/>
        <a:lstStyle/>
        <a:p>
          <a:endParaRPr lang="en-US"/>
        </a:p>
      </dgm:t>
    </dgm:pt>
    <dgm:pt modelId="{297ACF09-036E-4DD1-9A64-0AA33A42655C}" type="sibTrans" cxnId="{C77DCE23-035D-4707-BD5B-2FE3D38C2B4A}">
      <dgm:prSet/>
      <dgm:spPr/>
      <dgm:t>
        <a:bodyPr/>
        <a:lstStyle/>
        <a:p>
          <a:endParaRPr lang="en-US"/>
        </a:p>
      </dgm:t>
    </dgm:pt>
    <dgm:pt modelId="{0EE45C22-2828-4830-8B58-B6B5910757D4}">
      <dgm:prSet phldrT="[Text]"/>
      <dgm:spPr>
        <a:solidFill>
          <a:schemeClr val="accent1">
            <a:lumMod val="20000"/>
            <a:lumOff val="80000"/>
          </a:schemeClr>
        </a:solidFill>
      </dgm:spPr>
      <dgm:t>
        <a:bodyPr/>
        <a:lstStyle/>
        <a:p>
          <a:r>
            <a:rPr lang="en-US">
              <a:solidFill>
                <a:schemeClr val="tx1"/>
              </a:solidFill>
            </a:rPr>
            <a:t>Dataset 2</a:t>
          </a:r>
        </a:p>
      </dgm:t>
    </dgm:pt>
    <dgm:pt modelId="{22D5E162-6E61-4B7F-963F-483821A764A2}" type="parTrans" cxnId="{25B3BA87-E74B-4B55-B7A1-4D66974CF1FE}">
      <dgm:prSet/>
      <dgm:spPr/>
      <dgm:t>
        <a:bodyPr/>
        <a:lstStyle/>
        <a:p>
          <a:endParaRPr lang="en-US"/>
        </a:p>
      </dgm:t>
    </dgm:pt>
    <dgm:pt modelId="{A9425302-45F2-4AB5-9F08-66ABB15EB37F}" type="sibTrans" cxnId="{25B3BA87-E74B-4B55-B7A1-4D66974CF1FE}">
      <dgm:prSet/>
      <dgm:spPr/>
      <dgm:t>
        <a:bodyPr/>
        <a:lstStyle/>
        <a:p>
          <a:endParaRPr lang="en-US"/>
        </a:p>
      </dgm:t>
    </dgm:pt>
    <dgm:pt modelId="{9D15514D-55B1-4661-9B58-3E605492F5A6}" type="pres">
      <dgm:prSet presAssocID="{BD111B06-CD55-47F8-B9A4-561A6A08A054}" presName="hierChild1" presStyleCnt="0">
        <dgm:presLayoutVars>
          <dgm:orgChart val="1"/>
          <dgm:chPref val="1"/>
          <dgm:dir/>
          <dgm:animOne val="branch"/>
          <dgm:animLvl val="lvl"/>
          <dgm:resizeHandles/>
        </dgm:presLayoutVars>
      </dgm:prSet>
      <dgm:spPr/>
    </dgm:pt>
    <dgm:pt modelId="{BC4E0B2B-0759-4118-9F45-765E3E51EF59}" type="pres">
      <dgm:prSet presAssocID="{C6B2E3A3-B025-4782-AC60-69AACD8E8970}" presName="hierRoot1" presStyleCnt="0">
        <dgm:presLayoutVars>
          <dgm:hierBranch val="init"/>
        </dgm:presLayoutVars>
      </dgm:prSet>
      <dgm:spPr/>
    </dgm:pt>
    <dgm:pt modelId="{2758B231-A234-4D31-B6E8-6F818F73BB3B}" type="pres">
      <dgm:prSet presAssocID="{C6B2E3A3-B025-4782-AC60-69AACD8E8970}" presName="rootComposite1" presStyleCnt="0"/>
      <dgm:spPr/>
    </dgm:pt>
    <dgm:pt modelId="{B370EA0E-09C9-4B9B-9C39-1F4DD683FBB1}" type="pres">
      <dgm:prSet presAssocID="{C6B2E3A3-B025-4782-AC60-69AACD8E8970}" presName="rootText1" presStyleLbl="node0" presStyleIdx="0" presStyleCnt="1">
        <dgm:presLayoutVars>
          <dgm:chPref val="3"/>
        </dgm:presLayoutVars>
      </dgm:prSet>
      <dgm:spPr/>
    </dgm:pt>
    <dgm:pt modelId="{851A4BF3-C74D-4619-860B-5414D163308B}" type="pres">
      <dgm:prSet presAssocID="{C6B2E3A3-B025-4782-AC60-69AACD8E8970}" presName="rootConnector1" presStyleLbl="node1" presStyleIdx="0" presStyleCnt="0"/>
      <dgm:spPr/>
    </dgm:pt>
    <dgm:pt modelId="{3174E1AE-6ECC-4DB2-A258-BB10D3A22B1B}" type="pres">
      <dgm:prSet presAssocID="{C6B2E3A3-B025-4782-AC60-69AACD8E8970}" presName="hierChild2" presStyleCnt="0"/>
      <dgm:spPr/>
    </dgm:pt>
    <dgm:pt modelId="{877C197C-5A37-46F0-B0A1-40098CE838B2}" type="pres">
      <dgm:prSet presAssocID="{7DEAFB37-5503-4D7E-978C-D38C46D94870}" presName="Name37" presStyleLbl="parChTrans1D2" presStyleIdx="0" presStyleCnt="2"/>
      <dgm:spPr/>
    </dgm:pt>
    <dgm:pt modelId="{DB544BB1-9F9A-42F6-B3E7-BC34D67B5D7C}" type="pres">
      <dgm:prSet presAssocID="{F615E49A-6B98-4125-9041-E341283878E5}" presName="hierRoot2" presStyleCnt="0">
        <dgm:presLayoutVars>
          <dgm:hierBranch val="init"/>
        </dgm:presLayoutVars>
      </dgm:prSet>
      <dgm:spPr/>
    </dgm:pt>
    <dgm:pt modelId="{80C3D5DF-695E-4C4C-A3B3-A5FB0F217F8D}" type="pres">
      <dgm:prSet presAssocID="{F615E49A-6B98-4125-9041-E341283878E5}" presName="rootComposite" presStyleCnt="0"/>
      <dgm:spPr/>
    </dgm:pt>
    <dgm:pt modelId="{ADD5AFB2-B062-4D84-97E0-DFDB2B2C1158}" type="pres">
      <dgm:prSet presAssocID="{F615E49A-6B98-4125-9041-E341283878E5}" presName="rootText" presStyleLbl="node2" presStyleIdx="0" presStyleCnt="2" custLinFactX="-91302" custLinFactNeighborX="-100000" custLinFactNeighborY="5102">
        <dgm:presLayoutVars>
          <dgm:chPref val="3"/>
        </dgm:presLayoutVars>
      </dgm:prSet>
      <dgm:spPr/>
    </dgm:pt>
    <dgm:pt modelId="{AD8EC680-17F6-400E-A7D2-8E8D9FC20D41}" type="pres">
      <dgm:prSet presAssocID="{F615E49A-6B98-4125-9041-E341283878E5}" presName="rootConnector" presStyleLbl="node2" presStyleIdx="0" presStyleCnt="2"/>
      <dgm:spPr/>
    </dgm:pt>
    <dgm:pt modelId="{C6158751-BE7C-4009-992B-75EE47BE0674}" type="pres">
      <dgm:prSet presAssocID="{F615E49A-6B98-4125-9041-E341283878E5}" presName="hierChild4" presStyleCnt="0"/>
      <dgm:spPr/>
    </dgm:pt>
    <dgm:pt modelId="{4EB4701C-F704-4B93-9601-E781567C6B67}" type="pres">
      <dgm:prSet presAssocID="{F615E49A-6B98-4125-9041-E341283878E5}" presName="hierChild5" presStyleCnt="0"/>
      <dgm:spPr/>
    </dgm:pt>
    <dgm:pt modelId="{3989339D-1B4B-43DD-9F91-D2AD736E7551}" type="pres">
      <dgm:prSet presAssocID="{22D5E162-6E61-4B7F-963F-483821A764A2}" presName="Name37" presStyleLbl="parChTrans1D2" presStyleIdx="1" presStyleCnt="2"/>
      <dgm:spPr/>
    </dgm:pt>
    <dgm:pt modelId="{CA6DFD41-4216-4704-A000-B48C56C762B3}" type="pres">
      <dgm:prSet presAssocID="{0EE45C22-2828-4830-8B58-B6B5910757D4}" presName="hierRoot2" presStyleCnt="0">
        <dgm:presLayoutVars>
          <dgm:hierBranch val="init"/>
        </dgm:presLayoutVars>
      </dgm:prSet>
      <dgm:spPr/>
    </dgm:pt>
    <dgm:pt modelId="{AB53DD57-80C8-44EF-A946-9212451F1A72}" type="pres">
      <dgm:prSet presAssocID="{0EE45C22-2828-4830-8B58-B6B5910757D4}" presName="rootComposite" presStyleCnt="0"/>
      <dgm:spPr/>
    </dgm:pt>
    <dgm:pt modelId="{6568CE9B-3FEE-4FD6-BA2B-4B8DE1E5F735}" type="pres">
      <dgm:prSet presAssocID="{0EE45C22-2828-4830-8B58-B6B5910757D4}" presName="rootText" presStyleLbl="node2" presStyleIdx="1" presStyleCnt="2" custLinFactX="66682" custLinFactNeighborX="100000" custLinFactNeighborY="2013">
        <dgm:presLayoutVars>
          <dgm:chPref val="3"/>
        </dgm:presLayoutVars>
      </dgm:prSet>
      <dgm:spPr/>
    </dgm:pt>
    <dgm:pt modelId="{86E2DF32-B279-4FC1-9278-BDF861D7CA10}" type="pres">
      <dgm:prSet presAssocID="{0EE45C22-2828-4830-8B58-B6B5910757D4}" presName="rootConnector" presStyleLbl="node2" presStyleIdx="1" presStyleCnt="2"/>
      <dgm:spPr/>
    </dgm:pt>
    <dgm:pt modelId="{F5C0D110-71B4-4EF8-9360-D3DF9624905C}" type="pres">
      <dgm:prSet presAssocID="{0EE45C22-2828-4830-8B58-B6B5910757D4}" presName="hierChild4" presStyleCnt="0"/>
      <dgm:spPr/>
    </dgm:pt>
    <dgm:pt modelId="{16322788-FB09-4A97-A9D5-2D905C5B4918}" type="pres">
      <dgm:prSet presAssocID="{0EE45C22-2828-4830-8B58-B6B5910757D4}" presName="hierChild5" presStyleCnt="0"/>
      <dgm:spPr/>
    </dgm:pt>
    <dgm:pt modelId="{C33AC2A7-62DE-4B97-8510-C538A156A26A}" type="pres">
      <dgm:prSet presAssocID="{C6B2E3A3-B025-4782-AC60-69AACD8E8970}" presName="hierChild3" presStyleCnt="0"/>
      <dgm:spPr/>
    </dgm:pt>
  </dgm:ptLst>
  <dgm:cxnLst>
    <dgm:cxn modelId="{BE5DEF1D-1234-454E-B8DC-751D09F2B884}" type="presOf" srcId="{F615E49A-6B98-4125-9041-E341283878E5}" destId="{ADD5AFB2-B062-4D84-97E0-DFDB2B2C1158}" srcOrd="0" destOrd="0" presId="urn:microsoft.com/office/officeart/2005/8/layout/orgChart1"/>
    <dgm:cxn modelId="{C77DCE23-035D-4707-BD5B-2FE3D38C2B4A}" srcId="{C6B2E3A3-B025-4782-AC60-69AACD8E8970}" destId="{F615E49A-6B98-4125-9041-E341283878E5}" srcOrd="0" destOrd="0" parTransId="{7DEAFB37-5503-4D7E-978C-D38C46D94870}" sibTransId="{297ACF09-036E-4DD1-9A64-0AA33A42655C}"/>
    <dgm:cxn modelId="{FD15E461-2B25-4BC7-9B70-6C41EB45B029}" srcId="{BD111B06-CD55-47F8-B9A4-561A6A08A054}" destId="{C6B2E3A3-B025-4782-AC60-69AACD8E8970}" srcOrd="0" destOrd="0" parTransId="{9DCCB100-6170-4D1E-88F9-FE216E0EE044}" sibTransId="{4DC0A8F3-2609-4703-8E6D-2E6EFD867E77}"/>
    <dgm:cxn modelId="{B696F147-6BC4-41E6-80C5-5B5D67E55E7D}" type="presOf" srcId="{F615E49A-6B98-4125-9041-E341283878E5}" destId="{AD8EC680-17F6-400E-A7D2-8E8D9FC20D41}" srcOrd="1" destOrd="0" presId="urn:microsoft.com/office/officeart/2005/8/layout/orgChart1"/>
    <dgm:cxn modelId="{27A81B68-6A1A-4805-A955-D42867824290}" type="presOf" srcId="{0EE45C22-2828-4830-8B58-B6B5910757D4}" destId="{6568CE9B-3FEE-4FD6-BA2B-4B8DE1E5F735}" srcOrd="0" destOrd="0" presId="urn:microsoft.com/office/officeart/2005/8/layout/orgChart1"/>
    <dgm:cxn modelId="{8BA79E74-A354-403E-80EB-18CD940ED7EE}" type="presOf" srcId="{0EE45C22-2828-4830-8B58-B6B5910757D4}" destId="{86E2DF32-B279-4FC1-9278-BDF861D7CA10}" srcOrd="1" destOrd="0" presId="urn:microsoft.com/office/officeart/2005/8/layout/orgChart1"/>
    <dgm:cxn modelId="{A996387A-A745-42A4-B0BB-19F5E9DFA6F8}" type="presOf" srcId="{C6B2E3A3-B025-4782-AC60-69AACD8E8970}" destId="{B370EA0E-09C9-4B9B-9C39-1F4DD683FBB1}" srcOrd="0" destOrd="0" presId="urn:microsoft.com/office/officeart/2005/8/layout/orgChart1"/>
    <dgm:cxn modelId="{25B3BA87-E74B-4B55-B7A1-4D66974CF1FE}" srcId="{C6B2E3A3-B025-4782-AC60-69AACD8E8970}" destId="{0EE45C22-2828-4830-8B58-B6B5910757D4}" srcOrd="1" destOrd="0" parTransId="{22D5E162-6E61-4B7F-963F-483821A764A2}" sibTransId="{A9425302-45F2-4AB5-9F08-66ABB15EB37F}"/>
    <dgm:cxn modelId="{60271EB1-E9FF-45C6-B8BE-A57004971704}" type="presOf" srcId="{7DEAFB37-5503-4D7E-978C-D38C46D94870}" destId="{877C197C-5A37-46F0-B0A1-40098CE838B2}" srcOrd="0" destOrd="0" presId="urn:microsoft.com/office/officeart/2005/8/layout/orgChart1"/>
    <dgm:cxn modelId="{75562DC1-0887-4163-AF0E-6C6F3EAB7A0F}" type="presOf" srcId="{C6B2E3A3-B025-4782-AC60-69AACD8E8970}" destId="{851A4BF3-C74D-4619-860B-5414D163308B}" srcOrd="1" destOrd="0" presId="urn:microsoft.com/office/officeart/2005/8/layout/orgChart1"/>
    <dgm:cxn modelId="{49793DC1-1E7A-40E0-8082-E6C74E4EE683}" type="presOf" srcId="{BD111B06-CD55-47F8-B9A4-561A6A08A054}" destId="{9D15514D-55B1-4661-9B58-3E605492F5A6}" srcOrd="0" destOrd="0" presId="urn:microsoft.com/office/officeart/2005/8/layout/orgChart1"/>
    <dgm:cxn modelId="{21705BEC-2413-4C20-89F1-0B5911B0AD97}" type="presOf" srcId="{22D5E162-6E61-4B7F-963F-483821A764A2}" destId="{3989339D-1B4B-43DD-9F91-D2AD736E7551}" srcOrd="0" destOrd="0" presId="urn:microsoft.com/office/officeart/2005/8/layout/orgChart1"/>
    <dgm:cxn modelId="{261E25D6-B159-49E0-8D8D-5DAC6BD6CE9E}" type="presParOf" srcId="{9D15514D-55B1-4661-9B58-3E605492F5A6}" destId="{BC4E0B2B-0759-4118-9F45-765E3E51EF59}" srcOrd="0" destOrd="0" presId="urn:microsoft.com/office/officeart/2005/8/layout/orgChart1"/>
    <dgm:cxn modelId="{6227C474-B0DA-4822-9201-71472BAC2612}" type="presParOf" srcId="{BC4E0B2B-0759-4118-9F45-765E3E51EF59}" destId="{2758B231-A234-4D31-B6E8-6F818F73BB3B}" srcOrd="0" destOrd="0" presId="urn:microsoft.com/office/officeart/2005/8/layout/orgChart1"/>
    <dgm:cxn modelId="{70987CE6-A3E8-4384-B95C-013E47B64226}" type="presParOf" srcId="{2758B231-A234-4D31-B6E8-6F818F73BB3B}" destId="{B370EA0E-09C9-4B9B-9C39-1F4DD683FBB1}" srcOrd="0" destOrd="0" presId="urn:microsoft.com/office/officeart/2005/8/layout/orgChart1"/>
    <dgm:cxn modelId="{2200EDB0-C9CF-4C0E-9285-64281A6E4BDD}" type="presParOf" srcId="{2758B231-A234-4D31-B6E8-6F818F73BB3B}" destId="{851A4BF3-C74D-4619-860B-5414D163308B}" srcOrd="1" destOrd="0" presId="urn:microsoft.com/office/officeart/2005/8/layout/orgChart1"/>
    <dgm:cxn modelId="{D840903D-FA24-48CA-85C2-47160CE80CFD}" type="presParOf" srcId="{BC4E0B2B-0759-4118-9F45-765E3E51EF59}" destId="{3174E1AE-6ECC-4DB2-A258-BB10D3A22B1B}" srcOrd="1" destOrd="0" presId="urn:microsoft.com/office/officeart/2005/8/layout/orgChart1"/>
    <dgm:cxn modelId="{978FDA3D-D76C-449E-8E27-3D446AAA132B}" type="presParOf" srcId="{3174E1AE-6ECC-4DB2-A258-BB10D3A22B1B}" destId="{877C197C-5A37-46F0-B0A1-40098CE838B2}" srcOrd="0" destOrd="0" presId="urn:microsoft.com/office/officeart/2005/8/layout/orgChart1"/>
    <dgm:cxn modelId="{C7EF189A-AE73-4DA7-A0D8-FAE66162F75A}" type="presParOf" srcId="{3174E1AE-6ECC-4DB2-A258-BB10D3A22B1B}" destId="{DB544BB1-9F9A-42F6-B3E7-BC34D67B5D7C}" srcOrd="1" destOrd="0" presId="urn:microsoft.com/office/officeart/2005/8/layout/orgChart1"/>
    <dgm:cxn modelId="{DFBE9437-4818-454C-8332-A0B3EA55055E}" type="presParOf" srcId="{DB544BB1-9F9A-42F6-B3E7-BC34D67B5D7C}" destId="{80C3D5DF-695E-4C4C-A3B3-A5FB0F217F8D}" srcOrd="0" destOrd="0" presId="urn:microsoft.com/office/officeart/2005/8/layout/orgChart1"/>
    <dgm:cxn modelId="{EB19A0F5-D683-4F24-ADE5-F812739FD48D}" type="presParOf" srcId="{80C3D5DF-695E-4C4C-A3B3-A5FB0F217F8D}" destId="{ADD5AFB2-B062-4D84-97E0-DFDB2B2C1158}" srcOrd="0" destOrd="0" presId="urn:microsoft.com/office/officeart/2005/8/layout/orgChart1"/>
    <dgm:cxn modelId="{1033DEFA-FC55-486B-88CC-035BA3D7C7AF}" type="presParOf" srcId="{80C3D5DF-695E-4C4C-A3B3-A5FB0F217F8D}" destId="{AD8EC680-17F6-400E-A7D2-8E8D9FC20D41}" srcOrd="1" destOrd="0" presId="urn:microsoft.com/office/officeart/2005/8/layout/orgChart1"/>
    <dgm:cxn modelId="{84985568-60B2-47E7-89E3-38A07C7C6E0E}" type="presParOf" srcId="{DB544BB1-9F9A-42F6-B3E7-BC34D67B5D7C}" destId="{C6158751-BE7C-4009-992B-75EE47BE0674}" srcOrd="1" destOrd="0" presId="urn:microsoft.com/office/officeart/2005/8/layout/orgChart1"/>
    <dgm:cxn modelId="{9EC97B97-F7FE-4B4D-9E91-44DEAA9A2236}" type="presParOf" srcId="{DB544BB1-9F9A-42F6-B3E7-BC34D67B5D7C}" destId="{4EB4701C-F704-4B93-9601-E781567C6B67}" srcOrd="2" destOrd="0" presId="urn:microsoft.com/office/officeart/2005/8/layout/orgChart1"/>
    <dgm:cxn modelId="{025C14F1-07B0-46A1-AB96-B8892419A052}" type="presParOf" srcId="{3174E1AE-6ECC-4DB2-A258-BB10D3A22B1B}" destId="{3989339D-1B4B-43DD-9F91-D2AD736E7551}" srcOrd="2" destOrd="0" presId="urn:microsoft.com/office/officeart/2005/8/layout/orgChart1"/>
    <dgm:cxn modelId="{37A9811A-D3BF-4C69-99C3-25C915F75A38}" type="presParOf" srcId="{3174E1AE-6ECC-4DB2-A258-BB10D3A22B1B}" destId="{CA6DFD41-4216-4704-A000-B48C56C762B3}" srcOrd="3" destOrd="0" presId="urn:microsoft.com/office/officeart/2005/8/layout/orgChart1"/>
    <dgm:cxn modelId="{3AF08DDB-F96F-44FA-86B1-062B2220BF58}" type="presParOf" srcId="{CA6DFD41-4216-4704-A000-B48C56C762B3}" destId="{AB53DD57-80C8-44EF-A946-9212451F1A72}" srcOrd="0" destOrd="0" presId="urn:microsoft.com/office/officeart/2005/8/layout/orgChart1"/>
    <dgm:cxn modelId="{D988D237-CA70-4EAE-891E-E1554B893259}" type="presParOf" srcId="{AB53DD57-80C8-44EF-A946-9212451F1A72}" destId="{6568CE9B-3FEE-4FD6-BA2B-4B8DE1E5F735}" srcOrd="0" destOrd="0" presId="urn:microsoft.com/office/officeart/2005/8/layout/orgChart1"/>
    <dgm:cxn modelId="{D992B3AF-F075-4761-9AA0-B040C3D994A4}" type="presParOf" srcId="{AB53DD57-80C8-44EF-A946-9212451F1A72}" destId="{86E2DF32-B279-4FC1-9278-BDF861D7CA10}" srcOrd="1" destOrd="0" presId="urn:microsoft.com/office/officeart/2005/8/layout/orgChart1"/>
    <dgm:cxn modelId="{F5DC9D52-EFB2-42DB-89B5-3C9178601DCF}" type="presParOf" srcId="{CA6DFD41-4216-4704-A000-B48C56C762B3}" destId="{F5C0D110-71B4-4EF8-9360-D3DF9624905C}" srcOrd="1" destOrd="0" presId="urn:microsoft.com/office/officeart/2005/8/layout/orgChart1"/>
    <dgm:cxn modelId="{1AAC01C5-4B11-4242-96A9-66AEBB3460A0}" type="presParOf" srcId="{CA6DFD41-4216-4704-A000-B48C56C762B3}" destId="{16322788-FB09-4A97-A9D5-2D905C5B4918}" srcOrd="2" destOrd="0" presId="urn:microsoft.com/office/officeart/2005/8/layout/orgChart1"/>
    <dgm:cxn modelId="{2207FCEE-F9FF-44AA-8CE8-4BC4962F4AD8}" type="presParOf" srcId="{BC4E0B2B-0759-4118-9F45-765E3E51EF59}" destId="{C33AC2A7-62DE-4B97-8510-C538A156A26A}"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CBA92F-55EC-47E0-89B0-A57B757AAAC2}">
      <dsp:nvSpPr>
        <dsp:cNvPr id="0" name=""/>
        <dsp:cNvSpPr/>
      </dsp:nvSpPr>
      <dsp:spPr>
        <a:xfrm>
          <a:off x="375502" y="972633"/>
          <a:ext cx="931631" cy="93163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4EEDCD-73C6-4264-8B4C-AD2EC314FB93}">
      <dsp:nvSpPr>
        <dsp:cNvPr id="0" name=""/>
        <dsp:cNvSpPr/>
      </dsp:nvSpPr>
      <dsp:spPr>
        <a:xfrm>
          <a:off x="571144" y="1168276"/>
          <a:ext cx="540346" cy="5403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5947E5-2233-4B88-9534-ACCCBA4C463A}">
      <dsp:nvSpPr>
        <dsp:cNvPr id="0" name=""/>
        <dsp:cNvSpPr/>
      </dsp:nvSpPr>
      <dsp:spPr>
        <a:xfrm>
          <a:off x="1506768" y="972633"/>
          <a:ext cx="2195988" cy="931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kern="1200"/>
            <a:t>Dedicated to empowering students on their self-study journey.</a:t>
          </a:r>
        </a:p>
      </dsp:txBody>
      <dsp:txXfrm>
        <a:off x="1506768" y="972633"/>
        <a:ext cx="2195988" cy="931631"/>
      </dsp:txXfrm>
    </dsp:sp>
    <dsp:sp modelId="{B53DC82B-3A10-4E49-81EB-DB627E9AE1C4}">
      <dsp:nvSpPr>
        <dsp:cNvPr id="0" name=""/>
        <dsp:cNvSpPr/>
      </dsp:nvSpPr>
      <dsp:spPr>
        <a:xfrm>
          <a:off x="4085391" y="972633"/>
          <a:ext cx="931631" cy="93163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6693CB-21D1-49D9-8CC2-99B1E3FCDD42}">
      <dsp:nvSpPr>
        <dsp:cNvPr id="0" name=""/>
        <dsp:cNvSpPr/>
      </dsp:nvSpPr>
      <dsp:spPr>
        <a:xfrm>
          <a:off x="4281033" y="1168276"/>
          <a:ext cx="540346" cy="5403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DB9C3B-FE0E-4768-8039-7E797D9260E6}">
      <dsp:nvSpPr>
        <dsp:cNvPr id="0" name=""/>
        <dsp:cNvSpPr/>
      </dsp:nvSpPr>
      <dsp:spPr>
        <a:xfrm>
          <a:off x="5216657" y="972633"/>
          <a:ext cx="2195988" cy="931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kern="1200">
              <a:solidFill>
                <a:prstClr val="black">
                  <a:hueOff val="0"/>
                  <a:satOff val="0"/>
                  <a:lumOff val="0"/>
                  <a:alphaOff val="0"/>
                </a:prstClr>
              </a:solidFill>
              <a:latin typeface="Calibri" panose="020F0502020204030204"/>
              <a:ea typeface="+mn-ea"/>
              <a:cs typeface="+mn-cs"/>
            </a:rPr>
            <a:t>Aligned with the proven Bloom's Taxonomy approach</a:t>
          </a:r>
          <a:r>
            <a:rPr lang="en-US" sz="2000" kern="1200"/>
            <a:t>.</a:t>
          </a:r>
        </a:p>
      </dsp:txBody>
      <dsp:txXfrm>
        <a:off x="5216657" y="972633"/>
        <a:ext cx="2195988" cy="931631"/>
      </dsp:txXfrm>
    </dsp:sp>
    <dsp:sp modelId="{51736B92-823B-4643-93AE-4CCA59A97CEB}">
      <dsp:nvSpPr>
        <dsp:cNvPr id="0" name=""/>
        <dsp:cNvSpPr/>
      </dsp:nvSpPr>
      <dsp:spPr>
        <a:xfrm>
          <a:off x="7795280" y="972633"/>
          <a:ext cx="931631" cy="93163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AC0BB8-9D03-4BD3-B7BF-43E6A9960A3A}">
      <dsp:nvSpPr>
        <dsp:cNvPr id="0" name=""/>
        <dsp:cNvSpPr/>
      </dsp:nvSpPr>
      <dsp:spPr>
        <a:xfrm>
          <a:off x="7990922" y="1168276"/>
          <a:ext cx="540346" cy="5403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0F4ADB-270F-4BE2-98D9-040242C8DDC1}">
      <dsp:nvSpPr>
        <dsp:cNvPr id="0" name=""/>
        <dsp:cNvSpPr/>
      </dsp:nvSpPr>
      <dsp:spPr>
        <a:xfrm>
          <a:off x="8926546" y="972633"/>
          <a:ext cx="2195988" cy="931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kern="1200">
              <a:solidFill>
                <a:prstClr val="black">
                  <a:hueOff val="0"/>
                  <a:satOff val="0"/>
                  <a:lumOff val="0"/>
                  <a:alphaOff val="0"/>
                </a:prstClr>
              </a:solidFill>
              <a:latin typeface="Calibri" panose="020F0502020204030204"/>
              <a:ea typeface="+mn-ea"/>
              <a:cs typeface="+mn-cs"/>
            </a:rPr>
            <a:t>Diverse quizzes tailored to various cognitive levels</a:t>
          </a:r>
          <a:r>
            <a:rPr lang="en-US" sz="2000" kern="1200"/>
            <a:t>.</a:t>
          </a:r>
        </a:p>
      </dsp:txBody>
      <dsp:txXfrm>
        <a:off x="8926546" y="972633"/>
        <a:ext cx="2195988" cy="931631"/>
      </dsp:txXfrm>
    </dsp:sp>
    <dsp:sp modelId="{6DDC822C-9E60-48FB-B544-6C901886F006}">
      <dsp:nvSpPr>
        <dsp:cNvPr id="0" name=""/>
        <dsp:cNvSpPr/>
      </dsp:nvSpPr>
      <dsp:spPr>
        <a:xfrm>
          <a:off x="375502" y="2684325"/>
          <a:ext cx="931631" cy="93163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52C943-7AAA-4EBD-8ACC-62B22FE2C2B3}">
      <dsp:nvSpPr>
        <dsp:cNvPr id="0" name=""/>
        <dsp:cNvSpPr/>
      </dsp:nvSpPr>
      <dsp:spPr>
        <a:xfrm>
          <a:off x="571144" y="2879967"/>
          <a:ext cx="540346" cy="54034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A3FA35-4739-497B-A466-7C3693BE1637}">
      <dsp:nvSpPr>
        <dsp:cNvPr id="0" name=""/>
        <dsp:cNvSpPr/>
      </dsp:nvSpPr>
      <dsp:spPr>
        <a:xfrm>
          <a:off x="1506768" y="2684325"/>
          <a:ext cx="2195988" cy="931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kern="1200">
              <a:solidFill>
                <a:prstClr val="black">
                  <a:hueOff val="0"/>
                  <a:satOff val="0"/>
                  <a:lumOff val="0"/>
                  <a:alphaOff val="0"/>
                </a:prstClr>
              </a:solidFill>
              <a:latin typeface="Calibri" panose="020F0502020204030204"/>
              <a:ea typeface="+mn-ea"/>
              <a:cs typeface="+mn-cs"/>
            </a:rPr>
            <a:t>Visual learning with mind maps.</a:t>
          </a:r>
        </a:p>
      </dsp:txBody>
      <dsp:txXfrm>
        <a:off x="1506768" y="2684325"/>
        <a:ext cx="2195988" cy="931631"/>
      </dsp:txXfrm>
    </dsp:sp>
    <dsp:sp modelId="{BD8179DC-3934-4B5B-8946-2CE8A8B2657F}">
      <dsp:nvSpPr>
        <dsp:cNvPr id="0" name=""/>
        <dsp:cNvSpPr/>
      </dsp:nvSpPr>
      <dsp:spPr>
        <a:xfrm>
          <a:off x="4085391" y="2684325"/>
          <a:ext cx="931631" cy="931631"/>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A7E23E-EEEC-4D5F-8639-DC18FDE888F7}">
      <dsp:nvSpPr>
        <dsp:cNvPr id="0" name=""/>
        <dsp:cNvSpPr/>
      </dsp:nvSpPr>
      <dsp:spPr>
        <a:xfrm>
          <a:off x="4281033" y="2879967"/>
          <a:ext cx="540346" cy="54034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22350E-643D-48F8-8483-C34044FE5AD2}">
      <dsp:nvSpPr>
        <dsp:cNvPr id="0" name=""/>
        <dsp:cNvSpPr/>
      </dsp:nvSpPr>
      <dsp:spPr>
        <a:xfrm>
          <a:off x="5216657" y="2684325"/>
          <a:ext cx="2195988" cy="931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kern="1200">
              <a:solidFill>
                <a:prstClr val="black">
                  <a:hueOff val="0"/>
                  <a:satOff val="0"/>
                  <a:lumOff val="0"/>
                  <a:alphaOff val="0"/>
                </a:prstClr>
              </a:solidFill>
              <a:latin typeface="Calibri" panose="020F0502020204030204"/>
              <a:ea typeface="+mn-ea"/>
              <a:cs typeface="+mn-cs"/>
            </a:rPr>
            <a:t>Advanced supplementary materials recommendation.</a:t>
          </a:r>
        </a:p>
      </dsp:txBody>
      <dsp:txXfrm>
        <a:off x="5216657" y="2684325"/>
        <a:ext cx="2195988" cy="931631"/>
      </dsp:txXfrm>
    </dsp:sp>
    <dsp:sp modelId="{529EEE97-6FF9-433C-B2F2-6C20AEC642F6}">
      <dsp:nvSpPr>
        <dsp:cNvPr id="0" name=""/>
        <dsp:cNvSpPr/>
      </dsp:nvSpPr>
      <dsp:spPr>
        <a:xfrm>
          <a:off x="7795280" y="2684325"/>
          <a:ext cx="931631" cy="93163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1D6069-AF0F-424F-A71F-04F428D4A0A8}">
      <dsp:nvSpPr>
        <dsp:cNvPr id="0" name=""/>
        <dsp:cNvSpPr/>
      </dsp:nvSpPr>
      <dsp:spPr>
        <a:xfrm>
          <a:off x="7990922" y="2879967"/>
          <a:ext cx="540346" cy="54034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0A6B2A-F54E-4E98-B584-54085C89A16A}">
      <dsp:nvSpPr>
        <dsp:cNvPr id="0" name=""/>
        <dsp:cNvSpPr/>
      </dsp:nvSpPr>
      <dsp:spPr>
        <a:xfrm>
          <a:off x="8926546" y="2684325"/>
          <a:ext cx="2195988" cy="931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b="0" kern="1200"/>
            <a:t>Performance tracking for insights and improvement.</a:t>
          </a:r>
        </a:p>
      </dsp:txBody>
      <dsp:txXfrm>
        <a:off x="8926546" y="2684325"/>
        <a:ext cx="2195988" cy="9316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89339D-1B4B-43DD-9F91-D2AD736E7551}">
      <dsp:nvSpPr>
        <dsp:cNvPr id="0" name=""/>
        <dsp:cNvSpPr/>
      </dsp:nvSpPr>
      <dsp:spPr>
        <a:xfrm>
          <a:off x="5537038" y="645381"/>
          <a:ext cx="2929045" cy="271485"/>
        </a:xfrm>
        <a:custGeom>
          <a:avLst/>
          <a:gdLst/>
          <a:ahLst/>
          <a:cxnLst/>
          <a:rect l="0" t="0" r="0" b="0"/>
          <a:pathLst>
            <a:path>
              <a:moveTo>
                <a:pt x="0" y="0"/>
              </a:moveTo>
              <a:lnTo>
                <a:pt x="0" y="136109"/>
              </a:lnTo>
              <a:lnTo>
                <a:pt x="2929045" y="136109"/>
              </a:lnTo>
              <a:lnTo>
                <a:pt x="2929045" y="27148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77C197C-5A37-46F0-B0A1-40098CE838B2}">
      <dsp:nvSpPr>
        <dsp:cNvPr id="0" name=""/>
        <dsp:cNvSpPr/>
      </dsp:nvSpPr>
      <dsp:spPr>
        <a:xfrm>
          <a:off x="2290569" y="645381"/>
          <a:ext cx="3246469" cy="271485"/>
        </a:xfrm>
        <a:custGeom>
          <a:avLst/>
          <a:gdLst/>
          <a:ahLst/>
          <a:cxnLst/>
          <a:rect l="0" t="0" r="0" b="0"/>
          <a:pathLst>
            <a:path>
              <a:moveTo>
                <a:pt x="3246469" y="0"/>
              </a:moveTo>
              <a:lnTo>
                <a:pt x="3246469" y="136109"/>
              </a:lnTo>
              <a:lnTo>
                <a:pt x="0" y="136109"/>
              </a:lnTo>
              <a:lnTo>
                <a:pt x="0" y="27148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70EA0E-09C9-4B9B-9C39-1F4DD683FBB1}">
      <dsp:nvSpPr>
        <dsp:cNvPr id="0" name=""/>
        <dsp:cNvSpPr/>
      </dsp:nvSpPr>
      <dsp:spPr>
        <a:xfrm>
          <a:off x="4892391" y="733"/>
          <a:ext cx="1289294" cy="644647"/>
        </a:xfrm>
        <a:prstGeom prst="rect">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a:solidFill>
                <a:schemeClr val="tx1"/>
              </a:solidFill>
              <a:latin typeface="Calibri Light" panose="020F0302020204030204"/>
            </a:rPr>
            <a:t>Datasets</a:t>
          </a:r>
          <a:endParaRPr lang="en-US" sz="2500" kern="1200">
            <a:solidFill>
              <a:schemeClr val="tx1"/>
            </a:solidFill>
          </a:endParaRPr>
        </a:p>
      </dsp:txBody>
      <dsp:txXfrm>
        <a:off x="4892391" y="733"/>
        <a:ext cx="1289294" cy="644647"/>
      </dsp:txXfrm>
    </dsp:sp>
    <dsp:sp modelId="{ADD5AFB2-B062-4D84-97E0-DFDB2B2C1158}">
      <dsp:nvSpPr>
        <dsp:cNvPr id="0" name=""/>
        <dsp:cNvSpPr/>
      </dsp:nvSpPr>
      <dsp:spPr>
        <a:xfrm>
          <a:off x="1645921" y="916866"/>
          <a:ext cx="1289294" cy="644647"/>
        </a:xfrm>
        <a:prstGeom prst="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a:solidFill>
                <a:schemeClr val="tx1"/>
              </a:solidFill>
            </a:rPr>
            <a:t>Dataset 1</a:t>
          </a:r>
        </a:p>
      </dsp:txBody>
      <dsp:txXfrm>
        <a:off x="1645921" y="916866"/>
        <a:ext cx="1289294" cy="644647"/>
      </dsp:txXfrm>
    </dsp:sp>
    <dsp:sp modelId="{6568CE9B-3FEE-4FD6-BA2B-4B8DE1E5F735}">
      <dsp:nvSpPr>
        <dsp:cNvPr id="0" name=""/>
        <dsp:cNvSpPr/>
      </dsp:nvSpPr>
      <dsp:spPr>
        <a:xfrm>
          <a:off x="7821437" y="916866"/>
          <a:ext cx="1289294" cy="644647"/>
        </a:xfrm>
        <a:prstGeom prst="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a:solidFill>
                <a:schemeClr val="tx1"/>
              </a:solidFill>
            </a:rPr>
            <a:t>Dataset 2</a:t>
          </a:r>
        </a:p>
      </dsp:txBody>
      <dsp:txXfrm>
        <a:off x="7821437" y="916866"/>
        <a:ext cx="1289294" cy="644647"/>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9/8/2023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9/8/2023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1</a:t>
            </a:fld>
            <a:endParaRPr lang="en-US"/>
          </a:p>
        </p:txBody>
      </p:sp>
    </p:spTree>
    <p:extLst>
      <p:ext uri="{BB962C8B-B14F-4D97-AF65-F5344CB8AC3E}">
        <p14:creationId xmlns:p14="http://schemas.microsoft.com/office/powerpoint/2010/main" val="3437573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42</a:t>
            </a:fld>
            <a:endParaRPr lang="en-US"/>
          </a:p>
        </p:txBody>
      </p:sp>
    </p:spTree>
    <p:extLst>
      <p:ext uri="{BB962C8B-B14F-4D97-AF65-F5344CB8AC3E}">
        <p14:creationId xmlns:p14="http://schemas.microsoft.com/office/powerpoint/2010/main" val="564963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43</a:t>
            </a:fld>
            <a:endParaRPr lang="en-US"/>
          </a:p>
        </p:txBody>
      </p:sp>
    </p:spTree>
    <p:extLst>
      <p:ext uri="{BB962C8B-B14F-4D97-AF65-F5344CB8AC3E}">
        <p14:creationId xmlns:p14="http://schemas.microsoft.com/office/powerpoint/2010/main" val="2708370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44</a:t>
            </a:fld>
            <a:endParaRPr lang="en-US"/>
          </a:p>
        </p:txBody>
      </p:sp>
    </p:spTree>
    <p:extLst>
      <p:ext uri="{BB962C8B-B14F-4D97-AF65-F5344CB8AC3E}">
        <p14:creationId xmlns:p14="http://schemas.microsoft.com/office/powerpoint/2010/main" val="957621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45</a:t>
            </a:fld>
            <a:endParaRPr lang="en-US"/>
          </a:p>
        </p:txBody>
      </p:sp>
    </p:spTree>
    <p:extLst>
      <p:ext uri="{BB962C8B-B14F-4D97-AF65-F5344CB8AC3E}">
        <p14:creationId xmlns:p14="http://schemas.microsoft.com/office/powerpoint/2010/main" val="3615963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46</a:t>
            </a:fld>
            <a:endParaRPr lang="en-US"/>
          </a:p>
        </p:txBody>
      </p:sp>
    </p:spTree>
    <p:extLst>
      <p:ext uri="{BB962C8B-B14F-4D97-AF65-F5344CB8AC3E}">
        <p14:creationId xmlns:p14="http://schemas.microsoft.com/office/powerpoint/2010/main" val="2371899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47</a:t>
            </a:fld>
            <a:endParaRPr lang="en-US"/>
          </a:p>
        </p:txBody>
      </p:sp>
    </p:spTree>
    <p:extLst>
      <p:ext uri="{BB962C8B-B14F-4D97-AF65-F5344CB8AC3E}">
        <p14:creationId xmlns:p14="http://schemas.microsoft.com/office/powerpoint/2010/main" val="342324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48</a:t>
            </a:fld>
            <a:endParaRPr lang="en-US"/>
          </a:p>
        </p:txBody>
      </p:sp>
    </p:spTree>
    <p:extLst>
      <p:ext uri="{BB962C8B-B14F-4D97-AF65-F5344CB8AC3E}">
        <p14:creationId xmlns:p14="http://schemas.microsoft.com/office/powerpoint/2010/main" val="1722758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49</a:t>
            </a:fld>
            <a:endParaRPr lang="en-US"/>
          </a:p>
        </p:txBody>
      </p:sp>
    </p:spTree>
    <p:extLst>
      <p:ext uri="{BB962C8B-B14F-4D97-AF65-F5344CB8AC3E}">
        <p14:creationId xmlns:p14="http://schemas.microsoft.com/office/powerpoint/2010/main" val="34218387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F6E6B-3060-851E-2AA2-38A70FF896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EBFB6D0-373A-890F-0EDB-8C4ABE1C91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E69121-1D4A-40A2-F625-F7E899AA0B0E}"/>
              </a:ext>
            </a:extLst>
          </p:cNvPr>
          <p:cNvSpPr>
            <a:spLocks noGrp="1"/>
          </p:cNvSpPr>
          <p:nvPr>
            <p:ph type="dt" sz="half" idx="10"/>
          </p:nvPr>
        </p:nvSpPr>
        <p:spPr/>
        <p:txBody>
          <a:bodyPr/>
          <a:lstStyle/>
          <a:p>
            <a:fld id="{B61BEF0D-F0BB-DE4B-95CE-6DB70DBA9567}" type="datetimeFigureOut">
              <a:rPr lang="en-US" smtClean="0"/>
              <a:pPr/>
              <a:t>9/8/2023</a:t>
            </a:fld>
            <a:endParaRPr lang="en-US"/>
          </a:p>
        </p:txBody>
      </p:sp>
      <p:sp>
        <p:nvSpPr>
          <p:cNvPr id="5" name="Footer Placeholder 4">
            <a:extLst>
              <a:ext uri="{FF2B5EF4-FFF2-40B4-BE49-F238E27FC236}">
                <a16:creationId xmlns:a16="http://schemas.microsoft.com/office/drawing/2014/main" id="{27EF6BA2-DE14-9CC3-77A0-AD43148D9E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F97CDA-12D2-A34B-DAE7-42E08DBE916D}"/>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00601256"/>
      </p:ext>
    </p:extLst>
  </p:cSld>
  <p:clrMapOvr>
    <a:masterClrMapping/>
  </p:clrMapOvr>
  <p:hf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33AEC-877C-776D-EA2B-E4165CBA83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072A09-B18F-3A69-F537-BE36C6BAED3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94C8F9-7D6D-340B-7AAE-0F8E46038AF0}"/>
              </a:ext>
            </a:extLst>
          </p:cNvPr>
          <p:cNvSpPr>
            <a:spLocks noGrp="1"/>
          </p:cNvSpPr>
          <p:nvPr>
            <p:ph type="dt" sz="half" idx="10"/>
          </p:nvPr>
        </p:nvSpPr>
        <p:spPr/>
        <p:txBody>
          <a:bodyPr/>
          <a:lstStyle/>
          <a:p>
            <a:fld id="{55C6B4A9-1611-4792-9094-5F34BCA07E0B}" type="datetimeFigureOut">
              <a:rPr lang="en-US" smtClean="0"/>
              <a:t>9/8/2023</a:t>
            </a:fld>
            <a:endParaRPr lang="en-US"/>
          </a:p>
        </p:txBody>
      </p:sp>
      <p:sp>
        <p:nvSpPr>
          <p:cNvPr id="5" name="Footer Placeholder 4">
            <a:extLst>
              <a:ext uri="{FF2B5EF4-FFF2-40B4-BE49-F238E27FC236}">
                <a16:creationId xmlns:a16="http://schemas.microsoft.com/office/drawing/2014/main" id="{02D9409D-C6D3-DD2D-A5E5-79D6FC776F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3C4D98-D4DC-CF86-4763-6673E948A06D}"/>
              </a:ext>
            </a:extLst>
          </p:cNvPr>
          <p:cNvSpPr>
            <a:spLocks noGrp="1"/>
          </p:cNvSpPr>
          <p:nvPr>
            <p:ph type="sldNum" sz="quarter" idx="12"/>
          </p:nvPr>
        </p:nvSpPr>
        <p:spPr/>
        <p:txBody>
          <a:bodyPr/>
          <a:lstStyle/>
          <a:p>
            <a:fld id="{89333C77-0158-454C-844F-B7AB9BD7DAD4}" type="slidenum">
              <a:rPr lang="en-US" smtClean="0"/>
              <a:t>‹#›</a:t>
            </a:fld>
            <a:endParaRPr lang="en-US"/>
          </a:p>
        </p:txBody>
      </p:sp>
      <p:sp>
        <p:nvSpPr>
          <p:cNvPr id="7" name="二等辺三角形 10">
            <a:extLst>
              <a:ext uri="{FF2B5EF4-FFF2-40B4-BE49-F238E27FC236}">
                <a16:creationId xmlns:a16="http://schemas.microsoft.com/office/drawing/2014/main" id="{78E82D8C-CC38-4151-F138-D2C07EDEC5C7}"/>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2639949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9D8B1D-63A5-3709-3865-B24C9EEF7FA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847D49-880C-352A-FD5D-1C5EB7CF5A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AF7105-EBEC-2AB6-03F9-470FCA20CC23}"/>
              </a:ext>
            </a:extLst>
          </p:cNvPr>
          <p:cNvSpPr>
            <a:spLocks noGrp="1"/>
          </p:cNvSpPr>
          <p:nvPr>
            <p:ph type="dt" sz="half" idx="10"/>
          </p:nvPr>
        </p:nvSpPr>
        <p:spPr/>
        <p:txBody>
          <a:bodyPr/>
          <a:lstStyle/>
          <a:p>
            <a:fld id="{B61BEF0D-F0BB-DE4B-95CE-6DB70DBA9567}" type="datetimeFigureOut">
              <a:rPr lang="en-US" smtClean="0"/>
              <a:pPr/>
              <a:t>9/8/2023</a:t>
            </a:fld>
            <a:endParaRPr lang="en-US"/>
          </a:p>
        </p:txBody>
      </p:sp>
      <p:sp>
        <p:nvSpPr>
          <p:cNvPr id="5" name="Footer Placeholder 4">
            <a:extLst>
              <a:ext uri="{FF2B5EF4-FFF2-40B4-BE49-F238E27FC236}">
                <a16:creationId xmlns:a16="http://schemas.microsoft.com/office/drawing/2014/main" id="{B85961E3-324C-38FB-1958-5FC97946AE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E1A7BE-E3DD-175C-ED9F-0992F998BE57}"/>
              </a:ext>
            </a:extLst>
          </p:cNvPr>
          <p:cNvSpPr>
            <a:spLocks noGrp="1"/>
          </p:cNvSpPr>
          <p:nvPr>
            <p:ph type="sldNum" sz="quarter" idx="12"/>
          </p:nvPr>
        </p:nvSpPr>
        <p:spPr/>
        <p:txBody>
          <a:bodyPr/>
          <a:lstStyle/>
          <a:p>
            <a:fld id="{D57F1E4F-1CFF-5643-939E-217C01CDF565}" type="slidenum">
              <a:rPr lang="en-US" smtClean="0"/>
              <a:pPr/>
              <a:t>‹#›</a:t>
            </a:fld>
            <a:endParaRPr lang="en-US"/>
          </a:p>
        </p:txBody>
      </p:sp>
      <p:sp>
        <p:nvSpPr>
          <p:cNvPr id="7" name="二等辺三角形 9">
            <a:extLst>
              <a:ext uri="{FF2B5EF4-FFF2-40B4-BE49-F238E27FC236}">
                <a16:creationId xmlns:a16="http://schemas.microsoft.com/office/drawing/2014/main" id="{76655FBD-5664-009F-2895-B5B9AF150CEA}"/>
              </a:ext>
            </a:extLst>
          </p:cNvPr>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二等辺三角形 10">
            <a:extLst>
              <a:ext uri="{FF2B5EF4-FFF2-40B4-BE49-F238E27FC236}">
                <a16:creationId xmlns:a16="http://schemas.microsoft.com/office/drawing/2014/main" id="{13EF4E8E-3806-4D21-4F76-4F59BD50A589}"/>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1235583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37A64-F6D9-667E-863C-3D14857C88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672BB5-B677-D1A7-C02B-E9F1B74992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D1BFC4-87DE-5623-F2BC-9668745A7719}"/>
              </a:ext>
            </a:extLst>
          </p:cNvPr>
          <p:cNvSpPr>
            <a:spLocks noGrp="1"/>
          </p:cNvSpPr>
          <p:nvPr>
            <p:ph type="dt" sz="half" idx="10"/>
          </p:nvPr>
        </p:nvSpPr>
        <p:spPr/>
        <p:txBody>
          <a:bodyPr/>
          <a:lstStyle/>
          <a:p>
            <a:fld id="{B61BEF0D-F0BB-DE4B-95CE-6DB70DBA9567}" type="datetimeFigureOut">
              <a:rPr lang="en-US" smtClean="0"/>
              <a:pPr/>
              <a:t>9/8/2023</a:t>
            </a:fld>
            <a:endParaRPr lang="en-US"/>
          </a:p>
        </p:txBody>
      </p:sp>
      <p:sp>
        <p:nvSpPr>
          <p:cNvPr id="5" name="Footer Placeholder 4">
            <a:extLst>
              <a:ext uri="{FF2B5EF4-FFF2-40B4-BE49-F238E27FC236}">
                <a16:creationId xmlns:a16="http://schemas.microsoft.com/office/drawing/2014/main" id="{9F9B937A-FAB7-7777-004A-D505A7A02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350F6C-DB69-9C1F-32E1-C02D1C51D71C}"/>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515692480"/>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8E751-ED37-C470-B3AF-6153AB46DB8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053C52D-F4AB-1726-EEE3-7188E71BCA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A0436B8-127C-EA73-4087-55F663CAF36A}"/>
              </a:ext>
            </a:extLst>
          </p:cNvPr>
          <p:cNvSpPr>
            <a:spLocks noGrp="1"/>
          </p:cNvSpPr>
          <p:nvPr>
            <p:ph type="dt" sz="half" idx="10"/>
          </p:nvPr>
        </p:nvSpPr>
        <p:spPr/>
        <p:txBody>
          <a:bodyPr/>
          <a:lstStyle/>
          <a:p>
            <a:fld id="{B61BEF0D-F0BB-DE4B-95CE-6DB70DBA9567}" type="datetimeFigureOut">
              <a:rPr lang="en-US" smtClean="0"/>
              <a:pPr/>
              <a:t>9/8/2023</a:t>
            </a:fld>
            <a:endParaRPr lang="en-US"/>
          </a:p>
        </p:txBody>
      </p:sp>
      <p:sp>
        <p:nvSpPr>
          <p:cNvPr id="5" name="Footer Placeholder 4">
            <a:extLst>
              <a:ext uri="{FF2B5EF4-FFF2-40B4-BE49-F238E27FC236}">
                <a16:creationId xmlns:a16="http://schemas.microsoft.com/office/drawing/2014/main" id="{A5D2552F-BB0E-18A2-1A20-B0AA264D41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F11984-D892-0366-637E-CB46A60E1D4A}"/>
              </a:ext>
            </a:extLst>
          </p:cNvPr>
          <p:cNvSpPr>
            <a:spLocks noGrp="1"/>
          </p:cNvSpPr>
          <p:nvPr>
            <p:ph type="sldNum" sz="quarter" idx="12"/>
          </p:nvPr>
        </p:nvSpPr>
        <p:spPr/>
        <p:txBody>
          <a:bodyPr/>
          <a:lstStyle/>
          <a:p>
            <a:fld id="{D57F1E4F-1CFF-5643-939E-217C01CDF565}" type="slidenum">
              <a:rPr lang="en-US" smtClean="0"/>
              <a:pPr/>
              <a:t>‹#›</a:t>
            </a:fld>
            <a:endParaRPr lang="en-US"/>
          </a:p>
        </p:txBody>
      </p:sp>
      <p:sp>
        <p:nvSpPr>
          <p:cNvPr id="7" name="Rectangle 6">
            <a:extLst>
              <a:ext uri="{FF2B5EF4-FFF2-40B4-BE49-F238E27FC236}">
                <a16:creationId xmlns:a16="http://schemas.microsoft.com/office/drawing/2014/main" id="{27B8CDDB-92AE-1ED0-B0F7-69B47AB12D5F}"/>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1466818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ED063-7B20-32BB-1D04-EE2E84F59A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405304-B969-24FC-6EA5-553280E9D61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6B7E76-A468-5385-6C0A-7373C25D20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E3B45C-1C03-5755-D9D1-DB656F36E4E0}"/>
              </a:ext>
            </a:extLst>
          </p:cNvPr>
          <p:cNvSpPr>
            <a:spLocks noGrp="1"/>
          </p:cNvSpPr>
          <p:nvPr>
            <p:ph type="dt" sz="half" idx="10"/>
          </p:nvPr>
        </p:nvSpPr>
        <p:spPr/>
        <p:txBody>
          <a:bodyPr/>
          <a:lstStyle/>
          <a:p>
            <a:fld id="{EB712588-04B1-427B-82EE-E8DB90309F08}" type="datetimeFigureOut">
              <a:rPr lang="en-US" smtClean="0"/>
              <a:t>9/8/2023</a:t>
            </a:fld>
            <a:endParaRPr lang="en-US"/>
          </a:p>
        </p:txBody>
      </p:sp>
      <p:sp>
        <p:nvSpPr>
          <p:cNvPr id="6" name="Footer Placeholder 5">
            <a:extLst>
              <a:ext uri="{FF2B5EF4-FFF2-40B4-BE49-F238E27FC236}">
                <a16:creationId xmlns:a16="http://schemas.microsoft.com/office/drawing/2014/main" id="{970A4BA3-B46D-116E-306D-388271F846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52B536-4AAF-0D5D-21D2-780D23FCAB12}"/>
              </a:ext>
            </a:extLst>
          </p:cNvPr>
          <p:cNvSpPr>
            <a:spLocks noGrp="1"/>
          </p:cNvSpPr>
          <p:nvPr>
            <p:ph type="sldNum" sz="quarter" idx="12"/>
          </p:nvPr>
        </p:nvSpPr>
        <p:spPr/>
        <p:txBody>
          <a:bodyPr/>
          <a:lstStyle/>
          <a:p>
            <a:fld id="{6FF9F0C5-380F-41C2-899A-BAC0F0927E16}" type="slidenum">
              <a:rPr lang="en-US" smtClean="0"/>
              <a:t>‹#›</a:t>
            </a:fld>
            <a:endParaRPr lang="en-US"/>
          </a:p>
        </p:txBody>
      </p:sp>
    </p:spTree>
    <p:extLst>
      <p:ext uri="{BB962C8B-B14F-4D97-AF65-F5344CB8AC3E}">
        <p14:creationId xmlns:p14="http://schemas.microsoft.com/office/powerpoint/2010/main" val="3847342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BFCEA-1771-725D-0826-1DBB3873AA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A014EE-3B3C-92AD-D2A9-8CD9F44AF4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CFF6E5-4C9E-4E3F-DAFE-03304F53F5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BD4FF3-742A-7B70-26B9-CCFB5438C7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BBF93B-073B-6355-2B19-26D63637013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C96FCB8-9AAD-E3F4-87F4-AD044D1A6369}"/>
              </a:ext>
            </a:extLst>
          </p:cNvPr>
          <p:cNvSpPr>
            <a:spLocks noGrp="1"/>
          </p:cNvSpPr>
          <p:nvPr>
            <p:ph type="dt" sz="half" idx="10"/>
          </p:nvPr>
        </p:nvSpPr>
        <p:spPr/>
        <p:txBody>
          <a:bodyPr/>
          <a:lstStyle/>
          <a:p>
            <a:fld id="{B61BEF0D-F0BB-DE4B-95CE-6DB70DBA9567}" type="datetimeFigureOut">
              <a:rPr lang="en-US" smtClean="0"/>
              <a:pPr/>
              <a:t>9/8/2023</a:t>
            </a:fld>
            <a:endParaRPr lang="en-US"/>
          </a:p>
        </p:txBody>
      </p:sp>
      <p:sp>
        <p:nvSpPr>
          <p:cNvPr id="8" name="Footer Placeholder 7">
            <a:extLst>
              <a:ext uri="{FF2B5EF4-FFF2-40B4-BE49-F238E27FC236}">
                <a16:creationId xmlns:a16="http://schemas.microsoft.com/office/drawing/2014/main" id="{B6298E8A-6A22-FD76-4850-1E15535746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3CC74E0-2C34-49CE-D9C1-8C0864C98F9A}"/>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081368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43659-35D4-E650-86E4-C0E66C9366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D98C7BB-0DD3-C353-2CBD-C00049E2B7EA}"/>
              </a:ext>
            </a:extLst>
          </p:cNvPr>
          <p:cNvSpPr>
            <a:spLocks noGrp="1"/>
          </p:cNvSpPr>
          <p:nvPr>
            <p:ph type="dt" sz="half" idx="10"/>
          </p:nvPr>
        </p:nvSpPr>
        <p:spPr/>
        <p:txBody>
          <a:bodyPr/>
          <a:lstStyle/>
          <a:p>
            <a:fld id="{B61BEF0D-F0BB-DE4B-95CE-6DB70DBA9567}" type="datetimeFigureOut">
              <a:rPr lang="en-US" smtClean="0"/>
              <a:pPr/>
              <a:t>9/8/2023</a:t>
            </a:fld>
            <a:endParaRPr lang="en-US"/>
          </a:p>
        </p:txBody>
      </p:sp>
      <p:sp>
        <p:nvSpPr>
          <p:cNvPr id="4" name="Footer Placeholder 3">
            <a:extLst>
              <a:ext uri="{FF2B5EF4-FFF2-40B4-BE49-F238E27FC236}">
                <a16:creationId xmlns:a16="http://schemas.microsoft.com/office/drawing/2014/main" id="{7715B07D-3857-8ABE-C043-57451BE8E8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72E732-1590-197F-178D-DA5F01B3EDD5}"/>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688245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F8DC84-5C79-EC56-D6F7-C806E43C9723}"/>
              </a:ext>
            </a:extLst>
          </p:cNvPr>
          <p:cNvSpPr>
            <a:spLocks noGrp="1"/>
          </p:cNvSpPr>
          <p:nvPr>
            <p:ph type="dt" sz="half" idx="10"/>
          </p:nvPr>
        </p:nvSpPr>
        <p:spPr/>
        <p:txBody>
          <a:bodyPr/>
          <a:lstStyle/>
          <a:p>
            <a:fld id="{B61BEF0D-F0BB-DE4B-95CE-6DB70DBA9567}" type="datetimeFigureOut">
              <a:rPr lang="en-US" smtClean="0"/>
              <a:pPr/>
              <a:t>9/8/2023</a:t>
            </a:fld>
            <a:endParaRPr lang="en-US"/>
          </a:p>
        </p:txBody>
      </p:sp>
      <p:sp>
        <p:nvSpPr>
          <p:cNvPr id="3" name="Footer Placeholder 2">
            <a:extLst>
              <a:ext uri="{FF2B5EF4-FFF2-40B4-BE49-F238E27FC236}">
                <a16:creationId xmlns:a16="http://schemas.microsoft.com/office/drawing/2014/main" id="{FE5CE699-9E3B-8835-F674-8EB388A168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98FA382-000E-A669-E2AC-E9E377B343F0}"/>
              </a:ext>
            </a:extLst>
          </p:cNvPr>
          <p:cNvSpPr>
            <a:spLocks noGrp="1"/>
          </p:cNvSpPr>
          <p:nvPr>
            <p:ph type="sldNum" sz="quarter" idx="12"/>
          </p:nvPr>
        </p:nvSpPr>
        <p:spPr/>
        <p:txBody>
          <a:bodyPr/>
          <a:lstStyle/>
          <a:p>
            <a:fld id="{D57F1E4F-1CFF-5643-939E-217C01CDF565}" type="slidenum">
              <a:rPr lang="en-US" smtClean="0"/>
              <a:pPr/>
              <a:t>‹#›</a:t>
            </a:fld>
            <a:endParaRPr lang="en-US"/>
          </a:p>
        </p:txBody>
      </p:sp>
      <p:sp>
        <p:nvSpPr>
          <p:cNvPr id="5" name="二等辺三角形 9">
            <a:extLst>
              <a:ext uri="{FF2B5EF4-FFF2-40B4-BE49-F238E27FC236}">
                <a16:creationId xmlns:a16="http://schemas.microsoft.com/office/drawing/2014/main" id="{001293F8-D223-0D97-6767-7E1F6F5DC0FE}"/>
              </a:ext>
            </a:extLst>
          </p:cNvPr>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6" name="二等辺三角形 10">
            <a:extLst>
              <a:ext uri="{FF2B5EF4-FFF2-40B4-BE49-F238E27FC236}">
                <a16:creationId xmlns:a16="http://schemas.microsoft.com/office/drawing/2014/main" id="{4A3A957D-136D-213D-3BAB-6297A9BC7A83}"/>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7" name="Slide Number Placeholder 5">
            <a:extLst>
              <a:ext uri="{FF2B5EF4-FFF2-40B4-BE49-F238E27FC236}">
                <a16:creationId xmlns:a16="http://schemas.microsoft.com/office/drawing/2014/main" id="{1A389C97-6E60-6E09-B541-7BD76CB946E5}"/>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a:p>
        </p:txBody>
      </p:sp>
    </p:spTree>
    <p:extLst>
      <p:ext uri="{BB962C8B-B14F-4D97-AF65-F5344CB8AC3E}">
        <p14:creationId xmlns:p14="http://schemas.microsoft.com/office/powerpoint/2010/main" val="213115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C4CE8-99BE-5654-F904-227D31BEE4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BD12B0C-5204-21DA-C6FF-A0A2D3E5B9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FC91AE0-8616-3535-6B8F-1E1A2975CC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02936A-245B-1274-5AA2-030B328AACD8}"/>
              </a:ext>
            </a:extLst>
          </p:cNvPr>
          <p:cNvSpPr>
            <a:spLocks noGrp="1"/>
          </p:cNvSpPr>
          <p:nvPr>
            <p:ph type="dt" sz="half" idx="10"/>
          </p:nvPr>
        </p:nvSpPr>
        <p:spPr/>
        <p:txBody>
          <a:bodyPr/>
          <a:lstStyle/>
          <a:p>
            <a:fld id="{42A54C80-263E-416B-A8E0-580EDEADCBDC}" type="datetimeFigureOut">
              <a:rPr lang="en-US" smtClean="0"/>
              <a:t>9/8/2023</a:t>
            </a:fld>
            <a:endParaRPr lang="en-US"/>
          </a:p>
        </p:txBody>
      </p:sp>
      <p:sp>
        <p:nvSpPr>
          <p:cNvPr id="6" name="Footer Placeholder 5">
            <a:extLst>
              <a:ext uri="{FF2B5EF4-FFF2-40B4-BE49-F238E27FC236}">
                <a16:creationId xmlns:a16="http://schemas.microsoft.com/office/drawing/2014/main" id="{1B6ECDF3-16BD-BA8E-E1A2-1F9B8092E0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2E601D-06C9-725E-4C93-95D5EFBC691C}"/>
              </a:ext>
            </a:extLst>
          </p:cNvPr>
          <p:cNvSpPr>
            <a:spLocks noGrp="1"/>
          </p:cNvSpPr>
          <p:nvPr>
            <p:ph type="sldNum" sz="quarter" idx="12"/>
          </p:nvPr>
        </p:nvSpPr>
        <p:spPr/>
        <p:txBody>
          <a:bodyPr/>
          <a:lstStyle/>
          <a:p>
            <a:fld id="{519954A3-9DFD-4C44-94BA-B95130A3BA1C}" type="slidenum">
              <a:rPr lang="en-US" smtClean="0"/>
              <a:t>‹#›</a:t>
            </a:fld>
            <a:endParaRPr lang="en-US"/>
          </a:p>
        </p:txBody>
      </p:sp>
      <p:sp>
        <p:nvSpPr>
          <p:cNvPr id="8" name="二等辺三角形 11">
            <a:extLst>
              <a:ext uri="{FF2B5EF4-FFF2-40B4-BE49-F238E27FC236}">
                <a16:creationId xmlns:a16="http://schemas.microsoft.com/office/drawing/2014/main" id="{2FCACE09-EE63-EBC0-8621-CC4676150AA3}"/>
              </a:ext>
            </a:extLst>
          </p:cNvPr>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9" name="二等辺三角形 9">
            <a:extLst>
              <a:ext uri="{FF2B5EF4-FFF2-40B4-BE49-F238E27FC236}">
                <a16:creationId xmlns:a16="http://schemas.microsoft.com/office/drawing/2014/main" id="{0F2D1700-AC28-6CBD-8CA6-CD2D1B2EE201}"/>
              </a:ext>
            </a:extLst>
          </p:cNvPr>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0" name="二等辺三角形 10">
            <a:extLst>
              <a:ext uri="{FF2B5EF4-FFF2-40B4-BE49-F238E27FC236}">
                <a16:creationId xmlns:a16="http://schemas.microsoft.com/office/drawing/2014/main" id="{8CAF31ED-2EC7-B569-8C8D-30A96A8ACD81}"/>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5280909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959B8-4F05-1412-E50B-9DC9D9992B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7BC74A0-F2DD-929C-015A-6E06BE1A97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098764-DF1A-4F00-AE36-2702CCA9B2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4F2669-DBD2-6213-7B22-F7499BA996BC}"/>
              </a:ext>
            </a:extLst>
          </p:cNvPr>
          <p:cNvSpPr>
            <a:spLocks noGrp="1"/>
          </p:cNvSpPr>
          <p:nvPr>
            <p:ph type="dt" sz="half" idx="10"/>
          </p:nvPr>
        </p:nvSpPr>
        <p:spPr/>
        <p:txBody>
          <a:bodyPr/>
          <a:lstStyle/>
          <a:p>
            <a:fld id="{B61BEF0D-F0BB-DE4B-95CE-6DB70DBA9567}" type="datetimeFigureOut">
              <a:rPr lang="en-US" smtClean="0"/>
              <a:pPr/>
              <a:t>9/8/2023</a:t>
            </a:fld>
            <a:endParaRPr lang="en-US"/>
          </a:p>
        </p:txBody>
      </p:sp>
      <p:sp>
        <p:nvSpPr>
          <p:cNvPr id="6" name="Footer Placeholder 5">
            <a:extLst>
              <a:ext uri="{FF2B5EF4-FFF2-40B4-BE49-F238E27FC236}">
                <a16:creationId xmlns:a16="http://schemas.microsoft.com/office/drawing/2014/main" id="{3811EECA-7FBE-A3D8-02B2-37F6AD0B16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C0430E-6930-F0D5-E68C-9CD8766A7B10}"/>
              </a:ext>
            </a:extLst>
          </p:cNvPr>
          <p:cNvSpPr>
            <a:spLocks noGrp="1"/>
          </p:cNvSpPr>
          <p:nvPr>
            <p:ph type="sldNum" sz="quarter" idx="12"/>
          </p:nvPr>
        </p:nvSpPr>
        <p:spPr/>
        <p:txBody>
          <a:bodyPr/>
          <a:lstStyle/>
          <a:p>
            <a:fld id="{D57F1E4F-1CFF-5643-939E-217C01CDF565}" type="slidenum">
              <a:rPr lang="en-US" smtClean="0"/>
              <a:pPr/>
              <a:t>‹#›</a:t>
            </a:fld>
            <a:endParaRPr lang="en-US"/>
          </a:p>
        </p:txBody>
      </p:sp>
      <p:sp>
        <p:nvSpPr>
          <p:cNvPr id="8" name="二等辺三角形 10">
            <a:extLst>
              <a:ext uri="{FF2B5EF4-FFF2-40B4-BE49-F238E27FC236}">
                <a16:creationId xmlns:a16="http://schemas.microsoft.com/office/drawing/2014/main" id="{6326F913-9320-0260-3388-15CDB83EA125}"/>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044487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A3589C-7CCE-5561-185A-F3A5462E91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A5276F-2EE9-6816-FD4E-A60DFEF5C2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1BE93B-989E-9D27-19CC-26587C14F8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9/8/2023</a:t>
            </a:fld>
            <a:endParaRPr lang="en-US"/>
          </a:p>
        </p:txBody>
      </p:sp>
      <p:sp>
        <p:nvSpPr>
          <p:cNvPr id="5" name="Footer Placeholder 4">
            <a:extLst>
              <a:ext uri="{FF2B5EF4-FFF2-40B4-BE49-F238E27FC236}">
                <a16:creationId xmlns:a16="http://schemas.microsoft.com/office/drawing/2014/main" id="{B1189FCD-0D1A-32CF-D7BF-9D8D2FDA16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20C900F-0F0E-F5F4-28AA-965036E7E7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a:p>
        </p:txBody>
      </p:sp>
      <p:sp>
        <p:nvSpPr>
          <p:cNvPr id="7" name="Slide Number Placeholder 5">
            <a:extLst>
              <a:ext uri="{FF2B5EF4-FFF2-40B4-BE49-F238E27FC236}">
                <a16:creationId xmlns:a16="http://schemas.microsoft.com/office/drawing/2014/main" id="{E5CE1EFC-F8F6-04F7-8199-23A6B2265AE3}"/>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a:p>
        </p:txBody>
      </p:sp>
      <p:pic>
        <p:nvPicPr>
          <p:cNvPr id="8" name="Picture 7" descr="A picture containing photo, table, person, monitor&#10;&#10;Description automatically generated">
            <a:extLst>
              <a:ext uri="{FF2B5EF4-FFF2-40B4-BE49-F238E27FC236}">
                <a16:creationId xmlns:a16="http://schemas.microsoft.com/office/drawing/2014/main" id="{BA17E7B3-E092-77A1-EF19-A720FA372447}"/>
              </a:ext>
            </a:extLst>
          </p:cNvPr>
          <p:cNvPicPr>
            <a:picLocks noChangeAspect="1"/>
          </p:cNvPicPr>
          <p:nvPr userDrawn="1"/>
        </p:nvPicPr>
        <p:blipFill rotWithShape="1">
          <a:blip r:embed="rId13"/>
          <a:srcRect t="90286" r="71976"/>
          <a:stretch/>
        </p:blipFill>
        <p:spPr>
          <a:xfrm>
            <a:off x="0" y="6373302"/>
            <a:ext cx="2514600" cy="490308"/>
          </a:xfrm>
          <a:prstGeom prst="rect">
            <a:avLst/>
          </a:prstGeom>
        </p:spPr>
      </p:pic>
      <p:sp>
        <p:nvSpPr>
          <p:cNvPr id="9" name="TextBox 8">
            <a:extLst>
              <a:ext uri="{FF2B5EF4-FFF2-40B4-BE49-F238E27FC236}">
                <a16:creationId xmlns:a16="http://schemas.microsoft.com/office/drawing/2014/main" id="{D06EB4CE-8C93-C0A3-2C32-7A2B5E8EE527}"/>
              </a:ext>
            </a:extLst>
          </p:cNvPr>
          <p:cNvSpPr txBox="1"/>
          <p:nvPr userDrawn="1"/>
        </p:nvSpPr>
        <p:spPr>
          <a:xfrm>
            <a:off x="10287000" y="6536937"/>
            <a:ext cx="1066800" cy="276999"/>
          </a:xfrm>
          <a:prstGeom prst="rect">
            <a:avLst/>
          </a:prstGeom>
          <a:noFill/>
        </p:spPr>
        <p:txBody>
          <a:bodyPr wrap="square" rtlCol="0">
            <a:spAutoFit/>
          </a:bodyPr>
          <a:lstStyle/>
          <a:p>
            <a:fld id="{98C4007C-554A-4B16-A31C-089CB53EF86F}" type="datetime1">
              <a:rPr lang="en-US" sz="1200" b="1" smtClean="0"/>
              <a:t>9/8/2023</a:t>
            </a:fld>
            <a:endParaRPr lang="en-US" sz="1200" b="1"/>
          </a:p>
        </p:txBody>
      </p:sp>
    </p:spTree>
    <p:extLst>
      <p:ext uri="{BB962C8B-B14F-4D97-AF65-F5344CB8AC3E}">
        <p14:creationId xmlns:p14="http://schemas.microsoft.com/office/powerpoint/2010/main" val="673452279"/>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en.wikipedia.org/wiki/Flesch%E2%80%93Kincaid_readability_tests"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0E784B7-BC6B-4C87-8A29-0B7E04952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c 23">
            <a:extLst>
              <a:ext uri="{FF2B5EF4-FFF2-40B4-BE49-F238E27FC236}">
                <a16:creationId xmlns:a16="http://schemas.microsoft.com/office/drawing/2014/main" id="{129A6924-D08B-45DD-8219-D130D09CE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90427" y="683791"/>
            <a:ext cx="2987899" cy="2987899"/>
          </a:xfrm>
          <a:prstGeom prst="arc">
            <a:avLst>
              <a:gd name="adj1" fmla="val 16200000"/>
              <a:gd name="adj2" fmla="val 2120553"/>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Subtitle 4">
            <a:extLst>
              <a:ext uri="{FF2B5EF4-FFF2-40B4-BE49-F238E27FC236}">
                <a16:creationId xmlns:a16="http://schemas.microsoft.com/office/drawing/2014/main" id="{918193B0-5640-2832-AA47-95EFC479673C}"/>
              </a:ext>
            </a:extLst>
          </p:cNvPr>
          <p:cNvSpPr txBox="1">
            <a:spLocks/>
          </p:cNvSpPr>
          <p:nvPr/>
        </p:nvSpPr>
        <p:spPr>
          <a:xfrm>
            <a:off x="6314002" y="2730126"/>
            <a:ext cx="4926669" cy="1122122"/>
          </a:xfrm>
          <a:prstGeom prst="rect">
            <a:avLst/>
          </a:prstGeom>
        </p:spPr>
        <p:txBody>
          <a:bodyPr vert="horz" lIns="91440" tIns="45720" rIns="91440" bIns="45720" rtlCol="0" anchor="b">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ct val="0"/>
              </a:spcBef>
              <a:spcAft>
                <a:spcPts val="600"/>
              </a:spcAft>
            </a:pPr>
            <a:r>
              <a:rPr lang="en-US" sz="7200" b="1" kern="1200" err="1">
                <a:solidFill>
                  <a:srgbClr val="002060"/>
                </a:solidFill>
                <a:latin typeface="+mj-lt"/>
                <a:ea typeface="+mj-ea"/>
                <a:cs typeface="+mj-cs"/>
              </a:rPr>
              <a:t>BloomQuest</a:t>
            </a:r>
            <a:endParaRPr lang="en-US" sz="7200" b="1" kern="1200">
              <a:solidFill>
                <a:srgbClr val="002060"/>
              </a:solidFill>
              <a:latin typeface="+mj-lt"/>
              <a:ea typeface="+mj-ea"/>
              <a:cs typeface="+mj-cs"/>
            </a:endParaRPr>
          </a:p>
        </p:txBody>
      </p:sp>
      <p:sp>
        <p:nvSpPr>
          <p:cNvPr id="5" name="Subtitle 4">
            <a:extLst>
              <a:ext uri="{FF2B5EF4-FFF2-40B4-BE49-F238E27FC236}">
                <a16:creationId xmlns:a16="http://schemas.microsoft.com/office/drawing/2014/main" id="{288F3F03-40A0-499D-BDCC-A8E886D9D7C4}"/>
              </a:ext>
            </a:extLst>
          </p:cNvPr>
          <p:cNvSpPr>
            <a:spLocks noGrp="1"/>
          </p:cNvSpPr>
          <p:nvPr>
            <p:ph type="subTitle" idx="1"/>
          </p:nvPr>
        </p:nvSpPr>
        <p:spPr>
          <a:xfrm>
            <a:off x="6314002" y="3908279"/>
            <a:ext cx="4926669" cy="2532618"/>
          </a:xfrm>
        </p:spPr>
        <p:txBody>
          <a:bodyPr vert="horz" lIns="91440" tIns="45720" rIns="91440" bIns="45720" rtlCol="0" anchor="t">
            <a:normAutofit/>
          </a:bodyPr>
          <a:lstStyle/>
          <a:p>
            <a:r>
              <a:rPr lang="en-US" kern="1200">
                <a:effectLst/>
                <a:latin typeface="+mn-lt"/>
                <a:ea typeface="+mn-ea"/>
                <a:cs typeface="+mn-cs"/>
              </a:rPr>
              <a:t>A Personalized Learning Platform </a:t>
            </a:r>
            <a:r>
              <a:rPr lang="en-US"/>
              <a:t>based</a:t>
            </a:r>
            <a:r>
              <a:rPr lang="en-US" kern="1200">
                <a:effectLst/>
                <a:latin typeface="+mn-lt"/>
                <a:ea typeface="+mn-ea"/>
                <a:cs typeface="+mn-cs"/>
              </a:rPr>
              <a:t> on </a:t>
            </a:r>
            <a:r>
              <a:rPr lang="en-US"/>
              <a:t>Bloom’s Taxonomy </a:t>
            </a:r>
            <a:r>
              <a:rPr lang="en-US" kern="1200">
                <a:effectLst/>
                <a:latin typeface="+mn-lt"/>
                <a:ea typeface="+mn-ea"/>
                <a:cs typeface="+mn-cs"/>
              </a:rPr>
              <a:t>and Knowledge based concepts.</a:t>
            </a:r>
            <a:endParaRPr lang="en-US" kern="1200">
              <a:latin typeface="+mn-lt"/>
              <a:ea typeface="+mn-ea"/>
              <a:cs typeface="+mn-cs"/>
            </a:endParaRPr>
          </a:p>
        </p:txBody>
      </p:sp>
      <p:sp>
        <p:nvSpPr>
          <p:cNvPr id="26" name="Oval 25">
            <a:extLst>
              <a:ext uri="{FF2B5EF4-FFF2-40B4-BE49-F238E27FC236}">
                <a16:creationId xmlns:a16="http://schemas.microsoft.com/office/drawing/2014/main" id="{78DE83AE-C7A1-4B59-BEAD-E07C52775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9439" y="2387841"/>
            <a:ext cx="491961" cy="49196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01B0AB56-1C73-492F-9E03-DF7B546AF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16484" y="3190391"/>
            <a:ext cx="784976" cy="784976"/>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Graphical user interface, application&#10;&#10;Description automatically generated">
            <a:extLst>
              <a:ext uri="{FF2B5EF4-FFF2-40B4-BE49-F238E27FC236}">
                <a16:creationId xmlns:a16="http://schemas.microsoft.com/office/drawing/2014/main" id="{6D004430-4896-521B-F3ED-39D12598CD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 b="-1"/>
          <a:stretch/>
        </p:blipFill>
        <p:spPr>
          <a:xfrm>
            <a:off x="2909318" y="3117697"/>
            <a:ext cx="3096826" cy="3096826"/>
          </a:xfrm>
          <a:custGeom>
            <a:avLst/>
            <a:gdLst/>
            <a:ahLst/>
            <a:cxnLst/>
            <a:rect l="l" t="t" r="r" b="b"/>
            <a:pathLst>
              <a:path w="3096826" h="3096826">
                <a:moveTo>
                  <a:pt x="68161" y="0"/>
                </a:moveTo>
                <a:lnTo>
                  <a:pt x="3028665" y="0"/>
                </a:lnTo>
                <a:cubicBezTo>
                  <a:pt x="3066309" y="0"/>
                  <a:pt x="3096826" y="30517"/>
                  <a:pt x="3096826" y="68161"/>
                </a:cubicBezTo>
                <a:lnTo>
                  <a:pt x="3096826" y="3028665"/>
                </a:lnTo>
                <a:cubicBezTo>
                  <a:pt x="3096826" y="3066309"/>
                  <a:pt x="3066309" y="3096826"/>
                  <a:pt x="3028665" y="3096826"/>
                </a:cubicBezTo>
                <a:lnTo>
                  <a:pt x="68161" y="3096826"/>
                </a:lnTo>
                <a:cubicBezTo>
                  <a:pt x="30517" y="3096826"/>
                  <a:pt x="0" y="3066309"/>
                  <a:pt x="0" y="3028665"/>
                </a:cubicBezTo>
                <a:lnTo>
                  <a:pt x="0" y="68161"/>
                </a:lnTo>
                <a:cubicBezTo>
                  <a:pt x="0" y="30517"/>
                  <a:pt x="30517" y="0"/>
                  <a:pt x="68161" y="0"/>
                </a:cubicBezTo>
                <a:close/>
              </a:path>
            </a:pathLst>
          </a:custGeom>
        </p:spPr>
      </p:pic>
      <p:pic>
        <p:nvPicPr>
          <p:cNvPr id="16" name="Picture 15" descr="A black and red logo&#10;&#10;Description automatically generated">
            <a:extLst>
              <a:ext uri="{FF2B5EF4-FFF2-40B4-BE49-F238E27FC236}">
                <a16:creationId xmlns:a16="http://schemas.microsoft.com/office/drawing/2014/main" id="{3A0C7951-41D1-B894-ED58-70211317A1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230" y="162561"/>
            <a:ext cx="1125033" cy="709636"/>
          </a:xfrm>
          <a:prstGeom prst="rect">
            <a:avLst/>
          </a:prstGeom>
        </p:spPr>
      </p:pic>
      <p:sp>
        <p:nvSpPr>
          <p:cNvPr id="19" name="TextBox 18">
            <a:extLst>
              <a:ext uri="{FF2B5EF4-FFF2-40B4-BE49-F238E27FC236}">
                <a16:creationId xmlns:a16="http://schemas.microsoft.com/office/drawing/2014/main" id="{366A1BEC-8045-0FFB-3A66-D2B6697E79A2}"/>
              </a:ext>
            </a:extLst>
          </p:cNvPr>
          <p:cNvSpPr txBox="1"/>
          <p:nvPr/>
        </p:nvSpPr>
        <p:spPr>
          <a:xfrm>
            <a:off x="9261691" y="6374054"/>
            <a:ext cx="2930309" cy="461665"/>
          </a:xfrm>
          <a:prstGeom prst="rect">
            <a:avLst/>
          </a:prstGeom>
          <a:noFill/>
        </p:spPr>
        <p:txBody>
          <a:bodyPr wrap="square">
            <a:spAutoFit/>
          </a:bodyPr>
          <a:lstStyle/>
          <a:p>
            <a:r>
              <a:rPr lang="en-US" sz="2400"/>
              <a:t>Project ID : 2023-035</a:t>
            </a:r>
          </a:p>
        </p:txBody>
      </p:sp>
    </p:spTree>
    <p:extLst>
      <p:ext uri="{BB962C8B-B14F-4D97-AF65-F5344CB8AC3E}">
        <p14:creationId xmlns:p14="http://schemas.microsoft.com/office/powerpoint/2010/main" val="3813887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7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0B64998-E572-9DF0-725E-593EEEF62A17}"/>
              </a:ext>
            </a:extLst>
          </p:cNvPr>
          <p:cNvSpPr/>
          <p:nvPr/>
        </p:nvSpPr>
        <p:spPr>
          <a:xfrm>
            <a:off x="3200400" y="6470073"/>
            <a:ext cx="681636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mbria"/>
                <a:ea typeface="+mn-ea"/>
                <a:cs typeface="+mn-cs"/>
              </a:rPr>
              <a:t>IT20133504</a:t>
            </a:r>
            <a:r>
              <a:rPr kumimoji="0" lang="en-US" sz="1800" b="0" i="0" u="none" strike="noStrike" kern="0" cap="none" spc="0" normalizeH="0" baseline="0" noProof="0">
                <a:ln>
                  <a:noFill/>
                </a:ln>
                <a:solidFill>
                  <a:prstClr val="black"/>
                </a:solidFill>
                <a:effectLst/>
                <a:uLnTx/>
                <a:uFillTx/>
                <a:latin typeface="Cambria"/>
                <a:ea typeface="+mn-ea"/>
                <a:cs typeface="+mn-cs"/>
              </a:rPr>
              <a:t>  |   </a:t>
            </a:r>
            <a:r>
              <a:rPr kumimoji="0" lang="en-US" sz="1800" b="1" i="0" u="none" strike="noStrike" kern="0" cap="none" spc="0" normalizeH="0" baseline="0" noProof="0" err="1">
                <a:ln>
                  <a:noFill/>
                </a:ln>
                <a:solidFill>
                  <a:prstClr val="black"/>
                </a:solidFill>
                <a:effectLst/>
                <a:uLnTx/>
                <a:uFillTx/>
                <a:latin typeface="Cambria"/>
                <a:ea typeface="+mn-ea"/>
                <a:cs typeface="+mn-cs"/>
              </a:rPr>
              <a:t>Weerasekara</a:t>
            </a:r>
            <a:r>
              <a:rPr kumimoji="0" lang="en-US" sz="1800" b="1" i="0" u="none" strike="noStrike" kern="0" cap="none" spc="0" normalizeH="0" baseline="0" noProof="0">
                <a:ln>
                  <a:noFill/>
                </a:ln>
                <a:solidFill>
                  <a:prstClr val="black"/>
                </a:solidFill>
                <a:effectLst/>
                <a:uLnTx/>
                <a:uFillTx/>
                <a:latin typeface="Cambria"/>
                <a:ea typeface="+mn-ea"/>
                <a:cs typeface="+mn-cs"/>
              </a:rPr>
              <a:t> N.N.   </a:t>
            </a:r>
            <a:r>
              <a:rPr kumimoji="0" lang="en-US" sz="1800" b="0" i="0" u="none" strike="noStrike" kern="0" cap="none" spc="0" normalizeH="0" baseline="0" noProof="0">
                <a:ln>
                  <a:noFill/>
                </a:ln>
                <a:solidFill>
                  <a:prstClr val="black"/>
                </a:solidFill>
                <a:effectLst/>
                <a:uLnTx/>
                <a:uFillTx/>
                <a:latin typeface="Cambria"/>
                <a:ea typeface="+mn-ea"/>
                <a:cs typeface="+mn-cs"/>
              </a:rPr>
              <a:t>| </a:t>
            </a:r>
            <a:r>
              <a:rPr lang="en-US" b="1" kern="0">
                <a:solidFill>
                  <a:prstClr val="black"/>
                </a:solidFill>
                <a:latin typeface="Cambria"/>
              </a:rPr>
              <a:t>2023-035</a:t>
            </a:r>
            <a:endParaRPr kumimoji="0" lang="en-US" sz="1800" b="0" i="0" u="none" strike="noStrike" kern="0" cap="none" spc="0" normalizeH="0" baseline="0" noProof="0">
              <a:ln>
                <a:noFill/>
              </a:ln>
              <a:solidFill>
                <a:prstClr val="black"/>
              </a:solidFill>
              <a:effectLst/>
              <a:uLnTx/>
              <a:uFillTx/>
              <a:latin typeface="Cambria"/>
              <a:ea typeface="+mn-ea"/>
              <a:cs typeface="+mn-cs"/>
            </a:endParaRPr>
          </a:p>
        </p:txBody>
      </p:sp>
      <p:sp>
        <p:nvSpPr>
          <p:cNvPr id="2" name="Title 1">
            <a:extLst>
              <a:ext uri="{FF2B5EF4-FFF2-40B4-BE49-F238E27FC236}">
                <a16:creationId xmlns:a16="http://schemas.microsoft.com/office/drawing/2014/main" id="{2F6272BF-A0B2-EC15-24B8-8ED502FA694F}"/>
              </a:ext>
            </a:extLst>
          </p:cNvPr>
          <p:cNvSpPr txBox="1">
            <a:spLocks/>
          </p:cNvSpPr>
          <p:nvPr/>
        </p:nvSpPr>
        <p:spPr>
          <a:xfrm>
            <a:off x="728716" y="190520"/>
            <a:ext cx="10526609" cy="1200329"/>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COMPONENT DIAGRAM</a:t>
            </a:r>
          </a:p>
        </p:txBody>
      </p:sp>
      <p:pic>
        <p:nvPicPr>
          <p:cNvPr id="10" name="Picture 9">
            <a:extLst>
              <a:ext uri="{FF2B5EF4-FFF2-40B4-BE49-F238E27FC236}">
                <a16:creationId xmlns:a16="http://schemas.microsoft.com/office/drawing/2014/main" id="{7A95A91E-DEFC-3D1E-93F1-06E407450F3E}"/>
              </a:ext>
            </a:extLst>
          </p:cNvPr>
          <p:cNvPicPr>
            <a:picLocks noChangeAspect="1"/>
          </p:cNvPicPr>
          <p:nvPr/>
        </p:nvPicPr>
        <p:blipFill>
          <a:blip r:embed="rId2"/>
          <a:stretch>
            <a:fillRect/>
          </a:stretch>
        </p:blipFill>
        <p:spPr>
          <a:xfrm>
            <a:off x="252190" y="1101429"/>
            <a:ext cx="11687619" cy="5063396"/>
          </a:xfrm>
          <a:prstGeom prst="rect">
            <a:avLst/>
          </a:prstGeom>
        </p:spPr>
      </p:pic>
    </p:spTree>
    <p:extLst>
      <p:ext uri="{BB962C8B-B14F-4D97-AF65-F5344CB8AC3E}">
        <p14:creationId xmlns:p14="http://schemas.microsoft.com/office/powerpoint/2010/main" val="17034559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0B64998-E572-9DF0-725E-593EEEF62A17}"/>
              </a:ext>
            </a:extLst>
          </p:cNvPr>
          <p:cNvSpPr/>
          <p:nvPr/>
        </p:nvSpPr>
        <p:spPr>
          <a:xfrm>
            <a:off x="3200400" y="6470073"/>
            <a:ext cx="681636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mbria"/>
                <a:ea typeface="+mn-ea"/>
                <a:cs typeface="+mn-cs"/>
              </a:rPr>
              <a:t>IT20133504</a:t>
            </a:r>
            <a:r>
              <a:rPr kumimoji="0" lang="en-US" sz="1800" b="0" i="0" u="none" strike="noStrike" kern="0" cap="none" spc="0" normalizeH="0" baseline="0" noProof="0">
                <a:ln>
                  <a:noFill/>
                </a:ln>
                <a:solidFill>
                  <a:prstClr val="black"/>
                </a:solidFill>
                <a:effectLst/>
                <a:uLnTx/>
                <a:uFillTx/>
                <a:latin typeface="Cambria"/>
                <a:ea typeface="+mn-ea"/>
                <a:cs typeface="+mn-cs"/>
              </a:rPr>
              <a:t>  |   </a:t>
            </a:r>
            <a:r>
              <a:rPr kumimoji="0" lang="en-US" sz="1800" b="1" i="0" u="none" strike="noStrike" kern="0" cap="none" spc="0" normalizeH="0" baseline="0" noProof="0" err="1">
                <a:ln>
                  <a:noFill/>
                </a:ln>
                <a:solidFill>
                  <a:prstClr val="black"/>
                </a:solidFill>
                <a:effectLst/>
                <a:uLnTx/>
                <a:uFillTx/>
                <a:latin typeface="Cambria"/>
                <a:ea typeface="+mn-ea"/>
                <a:cs typeface="+mn-cs"/>
              </a:rPr>
              <a:t>Weerasekara</a:t>
            </a:r>
            <a:r>
              <a:rPr kumimoji="0" lang="en-US" sz="1800" b="1" i="0" u="none" strike="noStrike" kern="0" cap="none" spc="0" normalizeH="0" baseline="0" noProof="0">
                <a:ln>
                  <a:noFill/>
                </a:ln>
                <a:solidFill>
                  <a:prstClr val="black"/>
                </a:solidFill>
                <a:effectLst/>
                <a:uLnTx/>
                <a:uFillTx/>
                <a:latin typeface="Cambria"/>
                <a:ea typeface="+mn-ea"/>
                <a:cs typeface="+mn-cs"/>
              </a:rPr>
              <a:t> N.N.   </a:t>
            </a:r>
            <a:r>
              <a:rPr kumimoji="0" lang="en-US" sz="1800" b="0" i="0" u="none" strike="noStrike" kern="0" cap="none" spc="0" normalizeH="0" baseline="0" noProof="0">
                <a:ln>
                  <a:noFill/>
                </a:ln>
                <a:solidFill>
                  <a:prstClr val="black"/>
                </a:solidFill>
                <a:effectLst/>
                <a:uLnTx/>
                <a:uFillTx/>
                <a:latin typeface="Cambria"/>
                <a:ea typeface="+mn-ea"/>
                <a:cs typeface="+mn-cs"/>
              </a:rPr>
              <a:t>| </a:t>
            </a:r>
            <a:r>
              <a:rPr lang="en-US" b="1" kern="0">
                <a:solidFill>
                  <a:prstClr val="black"/>
                </a:solidFill>
                <a:latin typeface="Cambria"/>
              </a:rPr>
              <a:t>2023-035</a:t>
            </a:r>
            <a:endParaRPr kumimoji="0" lang="en-US" sz="1800" b="0" i="0" u="none" strike="noStrike" kern="0" cap="none" spc="0" normalizeH="0" baseline="0" noProof="0">
              <a:ln>
                <a:noFill/>
              </a:ln>
              <a:solidFill>
                <a:prstClr val="black"/>
              </a:solidFill>
              <a:effectLst/>
              <a:uLnTx/>
              <a:uFillTx/>
              <a:latin typeface="Cambria"/>
              <a:ea typeface="+mn-ea"/>
              <a:cs typeface="+mn-cs"/>
            </a:endParaRPr>
          </a:p>
        </p:txBody>
      </p:sp>
      <p:sp>
        <p:nvSpPr>
          <p:cNvPr id="2" name="Title 1">
            <a:extLst>
              <a:ext uri="{FF2B5EF4-FFF2-40B4-BE49-F238E27FC236}">
                <a16:creationId xmlns:a16="http://schemas.microsoft.com/office/drawing/2014/main" id="{2F6272BF-A0B2-EC15-24B8-8ED502FA694F}"/>
              </a:ext>
            </a:extLst>
          </p:cNvPr>
          <p:cNvSpPr txBox="1">
            <a:spLocks/>
          </p:cNvSpPr>
          <p:nvPr/>
        </p:nvSpPr>
        <p:spPr>
          <a:xfrm>
            <a:off x="728716" y="190520"/>
            <a:ext cx="10526609" cy="1200329"/>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IMPLEMENTATION</a:t>
            </a:r>
          </a:p>
        </p:txBody>
      </p:sp>
      <p:sp>
        <p:nvSpPr>
          <p:cNvPr id="3" name="Rectangle 1">
            <a:extLst>
              <a:ext uri="{FF2B5EF4-FFF2-40B4-BE49-F238E27FC236}">
                <a16:creationId xmlns:a16="http://schemas.microsoft.com/office/drawing/2014/main" id="{70337A1D-E493-0C86-69A8-9FCE58102FCD}"/>
              </a:ext>
            </a:extLst>
          </p:cNvPr>
          <p:cNvSpPr>
            <a:spLocks noChangeArrowheads="1"/>
          </p:cNvSpPr>
          <p:nvPr/>
        </p:nvSpPr>
        <p:spPr bwMode="auto">
          <a:xfrm>
            <a:off x="388375" y="3261052"/>
            <a:ext cx="118872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sz="2800">
              <a:latin typeface="Söhne"/>
            </a:endParaRPr>
          </a:p>
          <a:p>
            <a:pPr marL="457200" indent="-457200" eaLnBrk="0" fontAlgn="base" hangingPunct="0">
              <a:spcBef>
                <a:spcPct val="0"/>
              </a:spcBef>
              <a:spcAft>
                <a:spcPct val="0"/>
              </a:spcAft>
              <a:buFont typeface="Arial" panose="020B0604020202020204" pitchFamily="34" charset="0"/>
              <a:buChar char="•"/>
            </a:pPr>
            <a:r>
              <a:rPr lang="en-US" altLang="en-US" sz="2800" b="1">
                <a:solidFill>
                  <a:prstClr val="black"/>
                </a:solidFill>
                <a:latin typeface="Söhne"/>
              </a:rPr>
              <a:t>Preprocess the paragraph </a:t>
            </a:r>
            <a:br>
              <a:rPr lang="en-US" altLang="en-US" sz="2800">
                <a:solidFill>
                  <a:prstClr val="black"/>
                </a:solidFill>
                <a:latin typeface="Söhne"/>
              </a:rPr>
            </a:br>
            <a:r>
              <a:rPr lang="en-US" altLang="en-US" sz="2800">
                <a:solidFill>
                  <a:prstClr val="black"/>
                </a:solidFill>
                <a:latin typeface="Söhne"/>
              </a:rPr>
              <a:t>Clean the text data by removing stop words, punctuations, etc.</a:t>
            </a:r>
            <a:br>
              <a:rPr lang="en-US" altLang="en-US" sz="2800">
                <a:solidFill>
                  <a:prstClr val="black"/>
                </a:solidFill>
                <a:latin typeface="Söhne"/>
              </a:rPr>
            </a:br>
            <a:br>
              <a:rPr lang="en-US" altLang="en-US" sz="2800">
                <a:solidFill>
                  <a:prstClr val="black"/>
                </a:solidFill>
                <a:latin typeface="Söhne"/>
              </a:rPr>
            </a:br>
            <a:endParaRPr lang="en-US" altLang="en-US" sz="2800">
              <a:solidFill>
                <a:prstClr val="black"/>
              </a:solidFill>
              <a:latin typeface="Söhne"/>
            </a:endParaRPr>
          </a:p>
          <a:p>
            <a:pPr eaLnBrk="0" fontAlgn="base" hangingPunct="0">
              <a:spcBef>
                <a:spcPct val="0"/>
              </a:spcBef>
              <a:spcAft>
                <a:spcPct val="0"/>
              </a:spcAft>
            </a:pPr>
            <a:endParaRPr lang="en-US" altLang="en-US" sz="2800">
              <a:solidFill>
                <a:prstClr val="black"/>
              </a:solidFill>
              <a:latin typeface="Söhne"/>
            </a:endParaRPr>
          </a:p>
        </p:txBody>
      </p:sp>
      <p:pic>
        <p:nvPicPr>
          <p:cNvPr id="10" name="Picture 9">
            <a:extLst>
              <a:ext uri="{FF2B5EF4-FFF2-40B4-BE49-F238E27FC236}">
                <a16:creationId xmlns:a16="http://schemas.microsoft.com/office/drawing/2014/main" id="{20085309-AF11-C870-C224-78A6230CD05E}"/>
              </a:ext>
            </a:extLst>
          </p:cNvPr>
          <p:cNvPicPr>
            <a:picLocks noChangeAspect="1"/>
          </p:cNvPicPr>
          <p:nvPr/>
        </p:nvPicPr>
        <p:blipFill>
          <a:blip r:embed="rId2"/>
          <a:stretch>
            <a:fillRect/>
          </a:stretch>
        </p:blipFill>
        <p:spPr>
          <a:xfrm>
            <a:off x="865239" y="1573161"/>
            <a:ext cx="10526609" cy="1687891"/>
          </a:xfrm>
          <a:prstGeom prst="rect">
            <a:avLst/>
          </a:prstGeom>
        </p:spPr>
      </p:pic>
    </p:spTree>
    <p:extLst>
      <p:ext uri="{BB962C8B-B14F-4D97-AF65-F5344CB8AC3E}">
        <p14:creationId xmlns:p14="http://schemas.microsoft.com/office/powerpoint/2010/main" val="4242430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800D3A-EC98-F0B8-CB02-8B8667AFA12A}"/>
              </a:ext>
            </a:extLst>
          </p:cNvPr>
          <p:cNvSpPr>
            <a:spLocks noGrp="1"/>
          </p:cNvSpPr>
          <p:nvPr>
            <p:ph type="dt" sz="half" idx="10"/>
          </p:nvPr>
        </p:nvSpPr>
        <p:spPr/>
        <p:txBody>
          <a:bodyPr/>
          <a:lstStyle/>
          <a:p>
            <a:fld id="{85E3E1A6-6FA1-4269-8E8B-4D6A6FB8F988}" type="datetime1">
              <a:rPr lang="en-US" smtClean="0"/>
              <a:t>9/8/2023</a:t>
            </a:fld>
            <a:endParaRPr lang="en-US"/>
          </a:p>
        </p:txBody>
      </p:sp>
      <p:sp>
        <p:nvSpPr>
          <p:cNvPr id="3" name="Slide Number Placeholder 2">
            <a:extLst>
              <a:ext uri="{FF2B5EF4-FFF2-40B4-BE49-F238E27FC236}">
                <a16:creationId xmlns:a16="http://schemas.microsoft.com/office/drawing/2014/main" id="{669722FE-C61F-38B1-982A-9E89BD5E0B30}"/>
              </a:ext>
            </a:extLst>
          </p:cNvPr>
          <p:cNvSpPr>
            <a:spLocks noGrp="1"/>
          </p:cNvSpPr>
          <p:nvPr>
            <p:ph type="sldNum" sz="quarter" idx="12"/>
          </p:nvPr>
        </p:nvSpPr>
        <p:spPr/>
        <p:txBody>
          <a:bodyPr/>
          <a:lstStyle/>
          <a:p>
            <a:fld id="{D57F1E4F-1CFF-5643-939E-217C01CDF565}" type="slidenum">
              <a:rPr lang="en-US" smtClean="0"/>
              <a:pPr/>
              <a:t>12</a:t>
            </a:fld>
            <a:endParaRPr lang="en-US"/>
          </a:p>
        </p:txBody>
      </p:sp>
      <p:sp>
        <p:nvSpPr>
          <p:cNvPr id="6" name="Title 1">
            <a:extLst>
              <a:ext uri="{FF2B5EF4-FFF2-40B4-BE49-F238E27FC236}">
                <a16:creationId xmlns:a16="http://schemas.microsoft.com/office/drawing/2014/main" id="{5F873F9D-B803-760D-B7A8-B86AE949D3B4}"/>
              </a:ext>
            </a:extLst>
          </p:cNvPr>
          <p:cNvSpPr txBox="1">
            <a:spLocks/>
          </p:cNvSpPr>
          <p:nvPr/>
        </p:nvSpPr>
        <p:spPr>
          <a:xfrm>
            <a:off x="728716" y="190520"/>
            <a:ext cx="10526609" cy="1200329"/>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IMPLEMENTATION</a:t>
            </a:r>
          </a:p>
        </p:txBody>
      </p:sp>
      <p:pic>
        <p:nvPicPr>
          <p:cNvPr id="7" name="Picture 6">
            <a:extLst>
              <a:ext uri="{FF2B5EF4-FFF2-40B4-BE49-F238E27FC236}">
                <a16:creationId xmlns:a16="http://schemas.microsoft.com/office/drawing/2014/main" id="{400745C4-5872-06BF-77AF-BAE6C4DC8457}"/>
              </a:ext>
            </a:extLst>
          </p:cNvPr>
          <p:cNvPicPr>
            <a:picLocks noChangeAspect="1"/>
          </p:cNvPicPr>
          <p:nvPr/>
        </p:nvPicPr>
        <p:blipFill>
          <a:blip r:embed="rId2"/>
          <a:stretch>
            <a:fillRect/>
          </a:stretch>
        </p:blipFill>
        <p:spPr>
          <a:xfrm>
            <a:off x="342407" y="970492"/>
            <a:ext cx="11507185" cy="1585896"/>
          </a:xfrm>
          <a:prstGeom prst="rect">
            <a:avLst/>
          </a:prstGeom>
        </p:spPr>
      </p:pic>
      <p:sp>
        <p:nvSpPr>
          <p:cNvPr id="8" name="Rectangle 1">
            <a:extLst>
              <a:ext uri="{FF2B5EF4-FFF2-40B4-BE49-F238E27FC236}">
                <a16:creationId xmlns:a16="http://schemas.microsoft.com/office/drawing/2014/main" id="{953AD4AC-2AB6-BE32-B348-AC65985A1C38}"/>
              </a:ext>
            </a:extLst>
          </p:cNvPr>
          <p:cNvSpPr>
            <a:spLocks noChangeArrowheads="1"/>
          </p:cNvSpPr>
          <p:nvPr/>
        </p:nvSpPr>
        <p:spPr bwMode="auto">
          <a:xfrm>
            <a:off x="408040" y="2453940"/>
            <a:ext cx="1188720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sz="2800">
              <a:latin typeface="Söhne"/>
            </a:endParaRPr>
          </a:p>
          <a:p>
            <a:pPr eaLnBrk="0" fontAlgn="base" hangingPunct="0">
              <a:spcBef>
                <a:spcPct val="0"/>
              </a:spcBef>
              <a:spcAft>
                <a:spcPct val="0"/>
              </a:spcAft>
            </a:pPr>
            <a:br>
              <a:rPr lang="en-US" altLang="en-US" sz="2800">
                <a:solidFill>
                  <a:prstClr val="black"/>
                </a:solidFill>
                <a:latin typeface="Söhne"/>
              </a:rPr>
            </a:br>
            <a:br>
              <a:rPr lang="en-US" altLang="en-US" sz="2800">
                <a:solidFill>
                  <a:prstClr val="black"/>
                </a:solidFill>
                <a:latin typeface="Söhne"/>
              </a:rPr>
            </a:br>
            <a:endParaRPr lang="en-US" altLang="en-US" sz="2800">
              <a:solidFill>
                <a:prstClr val="black"/>
              </a:solidFill>
              <a:latin typeface="Söhne"/>
            </a:endParaRPr>
          </a:p>
          <a:p>
            <a:pPr eaLnBrk="0" fontAlgn="base" hangingPunct="0">
              <a:spcBef>
                <a:spcPct val="0"/>
              </a:spcBef>
              <a:spcAft>
                <a:spcPct val="0"/>
              </a:spcAft>
            </a:pPr>
            <a:endParaRPr lang="en-US" altLang="en-US" sz="2800">
              <a:solidFill>
                <a:prstClr val="black"/>
              </a:solidFill>
              <a:latin typeface="Söhne"/>
            </a:endParaRPr>
          </a:p>
        </p:txBody>
      </p:sp>
      <p:sp>
        <p:nvSpPr>
          <p:cNvPr id="10" name="TextBox 9">
            <a:extLst>
              <a:ext uri="{FF2B5EF4-FFF2-40B4-BE49-F238E27FC236}">
                <a16:creationId xmlns:a16="http://schemas.microsoft.com/office/drawing/2014/main" id="{748EDDFC-5EBD-CA6B-227B-5DDBB6B5E5DA}"/>
              </a:ext>
            </a:extLst>
          </p:cNvPr>
          <p:cNvSpPr txBox="1"/>
          <p:nvPr/>
        </p:nvSpPr>
        <p:spPr>
          <a:xfrm>
            <a:off x="690717" y="2404388"/>
            <a:ext cx="11321845" cy="523220"/>
          </a:xfrm>
          <a:prstGeom prst="rect">
            <a:avLst/>
          </a:prstGeom>
          <a:noFill/>
        </p:spPr>
        <p:txBody>
          <a:bodyPr wrap="square">
            <a:spAutoFit/>
          </a:bodyPr>
          <a:lstStyle/>
          <a:p>
            <a:pPr marL="457200" indent="-457200">
              <a:buFont typeface="Arial" panose="020B0604020202020204" pitchFamily="34" charset="0"/>
              <a:buChar char="•"/>
            </a:pPr>
            <a:r>
              <a:rPr lang="en-US" sz="2800" b="1">
                <a:solidFill>
                  <a:prstClr val="black"/>
                </a:solidFill>
                <a:latin typeface="Söhne"/>
              </a:rPr>
              <a:t>Extract Entities and Relationships </a:t>
            </a:r>
            <a:endParaRPr lang="en-US" sz="2800">
              <a:solidFill>
                <a:prstClr val="black"/>
              </a:solidFill>
              <a:latin typeface="Söhne"/>
            </a:endParaRPr>
          </a:p>
        </p:txBody>
      </p:sp>
      <p:sp>
        <p:nvSpPr>
          <p:cNvPr id="14" name="TextBox 13">
            <a:extLst>
              <a:ext uri="{FF2B5EF4-FFF2-40B4-BE49-F238E27FC236}">
                <a16:creationId xmlns:a16="http://schemas.microsoft.com/office/drawing/2014/main" id="{6F7BAA3D-3E3B-B874-C97D-912A92CE4D2F}"/>
              </a:ext>
            </a:extLst>
          </p:cNvPr>
          <p:cNvSpPr txBox="1"/>
          <p:nvPr/>
        </p:nvSpPr>
        <p:spPr>
          <a:xfrm>
            <a:off x="728716" y="4747669"/>
            <a:ext cx="11321845" cy="584775"/>
          </a:xfrm>
          <a:prstGeom prst="rect">
            <a:avLst/>
          </a:prstGeom>
          <a:noFill/>
        </p:spPr>
        <p:txBody>
          <a:bodyPr wrap="square">
            <a:spAutoFit/>
          </a:bodyPr>
          <a:lstStyle/>
          <a:p>
            <a:r>
              <a:rPr lang="en-US" sz="1600" b="1">
                <a:solidFill>
                  <a:schemeClr val="accent1">
                    <a:lumMod val="75000"/>
                  </a:schemeClr>
                </a:solidFill>
                <a:latin typeface="Söhne"/>
              </a:rPr>
              <a:t>(We normally used named entity recognition(NER) and Relation Classification(RC) for these extraction, but these multiple steps often propagate errors and its only limited to small number of relation types.)</a:t>
            </a:r>
            <a:endParaRPr lang="en-US" sz="1600">
              <a:solidFill>
                <a:schemeClr val="accent1">
                  <a:lumMod val="75000"/>
                </a:schemeClr>
              </a:solidFill>
              <a:latin typeface="Söhne"/>
            </a:endParaRPr>
          </a:p>
        </p:txBody>
      </p:sp>
      <p:sp>
        <p:nvSpPr>
          <p:cNvPr id="15" name="TextBox 14">
            <a:extLst>
              <a:ext uri="{FF2B5EF4-FFF2-40B4-BE49-F238E27FC236}">
                <a16:creationId xmlns:a16="http://schemas.microsoft.com/office/drawing/2014/main" id="{F42D12B1-0811-2B06-0786-FCD6C64795DB}"/>
              </a:ext>
            </a:extLst>
          </p:cNvPr>
          <p:cNvSpPr txBox="1"/>
          <p:nvPr/>
        </p:nvSpPr>
        <p:spPr>
          <a:xfrm>
            <a:off x="1146407" y="2967773"/>
            <a:ext cx="10669226" cy="1692771"/>
          </a:xfrm>
          <a:prstGeom prst="rect">
            <a:avLst/>
          </a:prstGeom>
          <a:noFill/>
        </p:spPr>
        <p:txBody>
          <a:bodyPr wrap="square">
            <a:spAutoFit/>
          </a:bodyPr>
          <a:lstStyle/>
          <a:p>
            <a:pPr marL="457200" indent="-457200">
              <a:buFont typeface="Wingdings" panose="05000000000000000000" pitchFamily="2" charset="2"/>
              <a:buChar char="§"/>
            </a:pPr>
            <a:r>
              <a:rPr lang="en-US" sz="2600">
                <a:solidFill>
                  <a:prstClr val="black"/>
                </a:solidFill>
                <a:latin typeface="Söhne"/>
              </a:rPr>
              <a:t>Used a pre-trained model called REBEL, that is trained by Babel Scape to clearly identify the relations of a given text.</a:t>
            </a:r>
          </a:p>
          <a:p>
            <a:pPr marL="457200" indent="-457200">
              <a:buFont typeface="Wingdings" panose="05000000000000000000" pitchFamily="2" charset="2"/>
              <a:buChar char="§"/>
            </a:pPr>
            <a:r>
              <a:rPr lang="en-US" sz="2600">
                <a:solidFill>
                  <a:prstClr val="black"/>
                </a:solidFill>
                <a:latin typeface="Söhne"/>
              </a:rPr>
              <a:t>This model is used for sequence-to-sequence tasks, such as relation extraction</a:t>
            </a:r>
          </a:p>
        </p:txBody>
      </p:sp>
    </p:spTree>
    <p:extLst>
      <p:ext uri="{BB962C8B-B14F-4D97-AF65-F5344CB8AC3E}">
        <p14:creationId xmlns:p14="http://schemas.microsoft.com/office/powerpoint/2010/main" val="1432983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800D3A-EC98-F0B8-CB02-8B8667AFA12A}"/>
              </a:ext>
            </a:extLst>
          </p:cNvPr>
          <p:cNvSpPr>
            <a:spLocks noGrp="1"/>
          </p:cNvSpPr>
          <p:nvPr>
            <p:ph type="dt" sz="half" idx="10"/>
          </p:nvPr>
        </p:nvSpPr>
        <p:spPr/>
        <p:txBody>
          <a:bodyPr/>
          <a:lstStyle/>
          <a:p>
            <a:fld id="{85E3E1A6-6FA1-4269-8E8B-4D6A6FB8F988}" type="datetime1">
              <a:rPr lang="en-US" smtClean="0"/>
              <a:t>9/8/2023</a:t>
            </a:fld>
            <a:endParaRPr lang="en-US"/>
          </a:p>
        </p:txBody>
      </p:sp>
      <p:sp>
        <p:nvSpPr>
          <p:cNvPr id="3" name="Slide Number Placeholder 2">
            <a:extLst>
              <a:ext uri="{FF2B5EF4-FFF2-40B4-BE49-F238E27FC236}">
                <a16:creationId xmlns:a16="http://schemas.microsoft.com/office/drawing/2014/main" id="{669722FE-C61F-38B1-982A-9E89BD5E0B30}"/>
              </a:ext>
            </a:extLst>
          </p:cNvPr>
          <p:cNvSpPr>
            <a:spLocks noGrp="1"/>
          </p:cNvSpPr>
          <p:nvPr>
            <p:ph type="sldNum" sz="quarter" idx="12"/>
          </p:nvPr>
        </p:nvSpPr>
        <p:spPr/>
        <p:txBody>
          <a:bodyPr/>
          <a:lstStyle/>
          <a:p>
            <a:fld id="{D57F1E4F-1CFF-5643-939E-217C01CDF565}" type="slidenum">
              <a:rPr lang="en-US" smtClean="0"/>
              <a:pPr/>
              <a:t>13</a:t>
            </a:fld>
            <a:endParaRPr lang="en-US"/>
          </a:p>
        </p:txBody>
      </p:sp>
      <p:sp>
        <p:nvSpPr>
          <p:cNvPr id="6" name="Title 1">
            <a:extLst>
              <a:ext uri="{FF2B5EF4-FFF2-40B4-BE49-F238E27FC236}">
                <a16:creationId xmlns:a16="http://schemas.microsoft.com/office/drawing/2014/main" id="{5F873F9D-B803-760D-B7A8-B86AE949D3B4}"/>
              </a:ext>
            </a:extLst>
          </p:cNvPr>
          <p:cNvSpPr txBox="1">
            <a:spLocks/>
          </p:cNvSpPr>
          <p:nvPr/>
        </p:nvSpPr>
        <p:spPr>
          <a:xfrm>
            <a:off x="728716" y="190520"/>
            <a:ext cx="10526609" cy="1200329"/>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IMPLEMENTATION</a:t>
            </a:r>
          </a:p>
        </p:txBody>
      </p:sp>
      <p:pic>
        <p:nvPicPr>
          <p:cNvPr id="7" name="Picture 6">
            <a:extLst>
              <a:ext uri="{FF2B5EF4-FFF2-40B4-BE49-F238E27FC236}">
                <a16:creationId xmlns:a16="http://schemas.microsoft.com/office/drawing/2014/main" id="{DE6EE50C-A6F9-C6DE-EFC4-495BF12F0A6F}"/>
              </a:ext>
            </a:extLst>
          </p:cNvPr>
          <p:cNvPicPr>
            <a:picLocks noChangeAspect="1"/>
          </p:cNvPicPr>
          <p:nvPr/>
        </p:nvPicPr>
        <p:blipFill>
          <a:blip r:embed="rId2"/>
          <a:stretch>
            <a:fillRect/>
          </a:stretch>
        </p:blipFill>
        <p:spPr>
          <a:xfrm>
            <a:off x="217342" y="1158548"/>
            <a:ext cx="11757316" cy="1200329"/>
          </a:xfrm>
          <a:prstGeom prst="rect">
            <a:avLst/>
          </a:prstGeom>
        </p:spPr>
      </p:pic>
      <p:sp>
        <p:nvSpPr>
          <p:cNvPr id="8" name="Rectangle 1">
            <a:extLst>
              <a:ext uri="{FF2B5EF4-FFF2-40B4-BE49-F238E27FC236}">
                <a16:creationId xmlns:a16="http://schemas.microsoft.com/office/drawing/2014/main" id="{1EF86502-87E7-77F7-1F7F-B543BC68CEEE}"/>
              </a:ext>
            </a:extLst>
          </p:cNvPr>
          <p:cNvSpPr>
            <a:spLocks noChangeArrowheads="1"/>
          </p:cNvSpPr>
          <p:nvPr/>
        </p:nvSpPr>
        <p:spPr bwMode="auto">
          <a:xfrm>
            <a:off x="336753" y="2455285"/>
            <a:ext cx="1151849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eaLnBrk="0" fontAlgn="base" hangingPunct="0">
              <a:spcBef>
                <a:spcPct val="0"/>
              </a:spcBef>
              <a:spcAft>
                <a:spcPct val="0"/>
              </a:spcAft>
              <a:buFont typeface="Arial" panose="020B0604020202020204" pitchFamily="34" charset="0"/>
              <a:buChar char="•"/>
            </a:pPr>
            <a:r>
              <a:rPr lang="en-US" altLang="en-US" sz="2800" b="1">
                <a:solidFill>
                  <a:prstClr val="black"/>
                </a:solidFill>
                <a:latin typeface="Söhne"/>
              </a:rPr>
              <a:t>Extract relation triplets from the text that has been processed by REBEL</a:t>
            </a:r>
            <a:endParaRPr lang="en-US" altLang="en-US" sz="2800">
              <a:solidFill>
                <a:prstClr val="black"/>
              </a:solidFill>
              <a:latin typeface="Söhne"/>
            </a:endParaRPr>
          </a:p>
        </p:txBody>
      </p:sp>
      <p:sp>
        <p:nvSpPr>
          <p:cNvPr id="13" name="TextBox 12">
            <a:extLst>
              <a:ext uri="{FF2B5EF4-FFF2-40B4-BE49-F238E27FC236}">
                <a16:creationId xmlns:a16="http://schemas.microsoft.com/office/drawing/2014/main" id="{845775D6-8B06-DB85-BDF7-319593B78E95}"/>
              </a:ext>
            </a:extLst>
          </p:cNvPr>
          <p:cNvSpPr txBox="1"/>
          <p:nvPr/>
        </p:nvSpPr>
        <p:spPr>
          <a:xfrm>
            <a:off x="838200" y="3236531"/>
            <a:ext cx="10821015" cy="2554545"/>
          </a:xfrm>
          <a:prstGeom prst="rect">
            <a:avLst/>
          </a:prstGeom>
          <a:noFill/>
        </p:spPr>
        <p:txBody>
          <a:bodyPr wrap="square">
            <a:spAutoFit/>
          </a:bodyPr>
          <a:lstStyle/>
          <a:p>
            <a:pPr marL="457200" indent="-457200">
              <a:buFont typeface="Wingdings" panose="05000000000000000000" pitchFamily="2" charset="2"/>
              <a:buChar char="§"/>
            </a:pPr>
            <a:r>
              <a:rPr lang="en-US" sz="2600">
                <a:solidFill>
                  <a:prstClr val="black"/>
                </a:solidFill>
                <a:latin typeface="Söhne"/>
              </a:rPr>
              <a:t>For this I define a function called “</a:t>
            </a:r>
            <a:r>
              <a:rPr lang="en-US" sz="2600" err="1">
                <a:solidFill>
                  <a:prstClr val="black"/>
                </a:solidFill>
                <a:latin typeface="Söhne"/>
              </a:rPr>
              <a:t>extract_relations_from_model_output</a:t>
            </a:r>
            <a:r>
              <a:rPr lang="en-US" sz="2600">
                <a:solidFill>
                  <a:prstClr val="black"/>
                </a:solidFill>
                <a:latin typeface="Söhne"/>
              </a:rPr>
              <a:t>”.</a:t>
            </a:r>
          </a:p>
          <a:p>
            <a:pPr marL="457200" indent="-457200">
              <a:buFont typeface="Wingdings" panose="05000000000000000000" pitchFamily="2" charset="2"/>
              <a:buChar char="§"/>
            </a:pPr>
            <a:r>
              <a:rPr lang="en-US" sz="2600">
                <a:solidFill>
                  <a:prstClr val="black"/>
                </a:solidFill>
                <a:latin typeface="Söhne"/>
              </a:rPr>
              <a:t>This function takes a text as input, which is the output generated by REBEL.</a:t>
            </a:r>
          </a:p>
          <a:p>
            <a:pPr marL="457200" indent="-457200">
              <a:buFont typeface="Wingdings" panose="05000000000000000000" pitchFamily="2" charset="2"/>
              <a:buChar char="§"/>
            </a:pPr>
            <a:r>
              <a:rPr lang="en-US" sz="2600">
                <a:solidFill>
                  <a:prstClr val="black"/>
                </a:solidFill>
                <a:latin typeface="Söhne"/>
              </a:rPr>
              <a:t>It extracts relations from the model output by parsing the special tokens "&lt;triplet&gt;", "&lt;subj&gt;", and "&lt;obj&gt;“</a:t>
            </a:r>
          </a:p>
          <a:p>
            <a:pPr marL="457200" indent="-457200">
              <a:buFont typeface="Wingdings" panose="05000000000000000000" pitchFamily="2" charset="2"/>
              <a:buChar char="§"/>
            </a:pPr>
            <a:r>
              <a:rPr lang="en-US" sz="2600">
                <a:solidFill>
                  <a:prstClr val="black"/>
                </a:solidFill>
                <a:latin typeface="Söhne"/>
              </a:rPr>
              <a:t>It then constructs a list of relations, where each relation is represented as a dictionary with "head," "type," and "tail" attributes.</a:t>
            </a:r>
          </a:p>
        </p:txBody>
      </p:sp>
    </p:spTree>
    <p:extLst>
      <p:ext uri="{BB962C8B-B14F-4D97-AF65-F5344CB8AC3E}">
        <p14:creationId xmlns:p14="http://schemas.microsoft.com/office/powerpoint/2010/main" val="3622821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800D3A-EC98-F0B8-CB02-8B8667AFA12A}"/>
              </a:ext>
            </a:extLst>
          </p:cNvPr>
          <p:cNvSpPr>
            <a:spLocks noGrp="1"/>
          </p:cNvSpPr>
          <p:nvPr>
            <p:ph type="dt" sz="half" idx="10"/>
          </p:nvPr>
        </p:nvSpPr>
        <p:spPr/>
        <p:txBody>
          <a:bodyPr/>
          <a:lstStyle/>
          <a:p>
            <a:fld id="{85E3E1A6-6FA1-4269-8E8B-4D6A6FB8F988}" type="datetime1">
              <a:rPr lang="en-US" smtClean="0"/>
              <a:t>9/8/2023</a:t>
            </a:fld>
            <a:endParaRPr lang="en-US"/>
          </a:p>
        </p:txBody>
      </p:sp>
      <p:sp>
        <p:nvSpPr>
          <p:cNvPr id="3" name="Slide Number Placeholder 2">
            <a:extLst>
              <a:ext uri="{FF2B5EF4-FFF2-40B4-BE49-F238E27FC236}">
                <a16:creationId xmlns:a16="http://schemas.microsoft.com/office/drawing/2014/main" id="{669722FE-C61F-38B1-982A-9E89BD5E0B30}"/>
              </a:ext>
            </a:extLst>
          </p:cNvPr>
          <p:cNvSpPr>
            <a:spLocks noGrp="1"/>
          </p:cNvSpPr>
          <p:nvPr>
            <p:ph type="sldNum" sz="quarter" idx="12"/>
          </p:nvPr>
        </p:nvSpPr>
        <p:spPr/>
        <p:txBody>
          <a:bodyPr/>
          <a:lstStyle/>
          <a:p>
            <a:fld id="{D57F1E4F-1CFF-5643-939E-217C01CDF565}" type="slidenum">
              <a:rPr lang="en-US" smtClean="0"/>
              <a:pPr/>
              <a:t>14</a:t>
            </a:fld>
            <a:endParaRPr lang="en-US"/>
          </a:p>
        </p:txBody>
      </p:sp>
      <p:sp>
        <p:nvSpPr>
          <p:cNvPr id="6" name="Title 1">
            <a:extLst>
              <a:ext uri="{FF2B5EF4-FFF2-40B4-BE49-F238E27FC236}">
                <a16:creationId xmlns:a16="http://schemas.microsoft.com/office/drawing/2014/main" id="{5F873F9D-B803-760D-B7A8-B86AE949D3B4}"/>
              </a:ext>
            </a:extLst>
          </p:cNvPr>
          <p:cNvSpPr txBox="1">
            <a:spLocks/>
          </p:cNvSpPr>
          <p:nvPr/>
        </p:nvSpPr>
        <p:spPr>
          <a:xfrm>
            <a:off x="728716" y="190520"/>
            <a:ext cx="10526609" cy="1200329"/>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IMPLEMENTATION</a:t>
            </a:r>
          </a:p>
        </p:txBody>
      </p:sp>
      <p:sp>
        <p:nvSpPr>
          <p:cNvPr id="8" name="Rectangle 1">
            <a:extLst>
              <a:ext uri="{FF2B5EF4-FFF2-40B4-BE49-F238E27FC236}">
                <a16:creationId xmlns:a16="http://schemas.microsoft.com/office/drawing/2014/main" id="{1EF86502-87E7-77F7-1F7F-B543BC68CEEE}"/>
              </a:ext>
            </a:extLst>
          </p:cNvPr>
          <p:cNvSpPr>
            <a:spLocks noChangeArrowheads="1"/>
          </p:cNvSpPr>
          <p:nvPr/>
        </p:nvSpPr>
        <p:spPr bwMode="auto">
          <a:xfrm>
            <a:off x="489461" y="2545163"/>
            <a:ext cx="1151849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eaLnBrk="0" fontAlgn="base" hangingPunct="0">
              <a:spcBef>
                <a:spcPct val="0"/>
              </a:spcBef>
              <a:spcAft>
                <a:spcPct val="0"/>
              </a:spcAft>
              <a:buFont typeface="Arial" panose="020B0604020202020204" pitchFamily="34" charset="0"/>
              <a:buChar char="•"/>
            </a:pPr>
            <a:r>
              <a:rPr lang="en-US" altLang="en-US" sz="2800" b="1">
                <a:solidFill>
                  <a:prstClr val="black"/>
                </a:solidFill>
                <a:latin typeface="Söhne"/>
              </a:rPr>
              <a:t>Pass extracted triplets into a knowledge-based object</a:t>
            </a:r>
            <a:endParaRPr lang="en-US" altLang="en-US" sz="2800">
              <a:solidFill>
                <a:prstClr val="black"/>
              </a:solidFill>
              <a:latin typeface="Söhne"/>
            </a:endParaRPr>
          </a:p>
        </p:txBody>
      </p:sp>
      <p:sp>
        <p:nvSpPr>
          <p:cNvPr id="13" name="TextBox 12">
            <a:extLst>
              <a:ext uri="{FF2B5EF4-FFF2-40B4-BE49-F238E27FC236}">
                <a16:creationId xmlns:a16="http://schemas.microsoft.com/office/drawing/2014/main" id="{845775D6-8B06-DB85-BDF7-319593B78E95}"/>
              </a:ext>
            </a:extLst>
          </p:cNvPr>
          <p:cNvSpPr txBox="1"/>
          <p:nvPr/>
        </p:nvSpPr>
        <p:spPr>
          <a:xfrm>
            <a:off x="838200" y="3325021"/>
            <a:ext cx="10821015" cy="2092881"/>
          </a:xfrm>
          <a:prstGeom prst="rect">
            <a:avLst/>
          </a:prstGeom>
          <a:noFill/>
        </p:spPr>
        <p:txBody>
          <a:bodyPr wrap="square">
            <a:spAutoFit/>
          </a:bodyPr>
          <a:lstStyle/>
          <a:p>
            <a:pPr marL="457200" indent="-457200">
              <a:buFont typeface="Wingdings" panose="05000000000000000000" pitchFamily="2" charset="2"/>
              <a:buChar char="§"/>
            </a:pPr>
            <a:r>
              <a:rPr lang="en-US" sz="2600">
                <a:solidFill>
                  <a:prstClr val="black"/>
                </a:solidFill>
                <a:latin typeface="Söhne"/>
              </a:rPr>
              <a:t>The Defined ‘KB’ (Knowledge Based) class is used to store and manage relations in a knowledge base.</a:t>
            </a:r>
          </a:p>
          <a:p>
            <a:pPr marL="457200" indent="-457200">
              <a:buFont typeface="Wingdings" panose="05000000000000000000" pitchFamily="2" charset="2"/>
              <a:buChar char="§"/>
            </a:pPr>
            <a:r>
              <a:rPr lang="en-US" sz="2600">
                <a:solidFill>
                  <a:prstClr val="black"/>
                </a:solidFill>
                <a:latin typeface="Söhne"/>
              </a:rPr>
              <a:t>This has methods to check if a relation exists, add a relation and print the relations in a ‘KB’.</a:t>
            </a:r>
          </a:p>
          <a:p>
            <a:endParaRPr lang="en-US" sz="2600">
              <a:solidFill>
                <a:prstClr val="black"/>
              </a:solidFill>
              <a:latin typeface="Söhne"/>
            </a:endParaRPr>
          </a:p>
        </p:txBody>
      </p:sp>
      <p:pic>
        <p:nvPicPr>
          <p:cNvPr id="5" name="Picture 4">
            <a:extLst>
              <a:ext uri="{FF2B5EF4-FFF2-40B4-BE49-F238E27FC236}">
                <a16:creationId xmlns:a16="http://schemas.microsoft.com/office/drawing/2014/main" id="{967E643E-E364-A23D-DA3D-2BBE20A63CC6}"/>
              </a:ext>
            </a:extLst>
          </p:cNvPr>
          <p:cNvPicPr>
            <a:picLocks noChangeAspect="1"/>
          </p:cNvPicPr>
          <p:nvPr/>
        </p:nvPicPr>
        <p:blipFill>
          <a:blip r:embed="rId2"/>
          <a:stretch>
            <a:fillRect/>
          </a:stretch>
        </p:blipFill>
        <p:spPr>
          <a:xfrm>
            <a:off x="632999" y="1048504"/>
            <a:ext cx="11231413" cy="1368340"/>
          </a:xfrm>
          <a:prstGeom prst="rect">
            <a:avLst/>
          </a:prstGeom>
        </p:spPr>
      </p:pic>
    </p:spTree>
    <p:extLst>
      <p:ext uri="{BB962C8B-B14F-4D97-AF65-F5344CB8AC3E}">
        <p14:creationId xmlns:p14="http://schemas.microsoft.com/office/powerpoint/2010/main" val="3109720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800D3A-EC98-F0B8-CB02-8B8667AFA12A}"/>
              </a:ext>
            </a:extLst>
          </p:cNvPr>
          <p:cNvSpPr>
            <a:spLocks noGrp="1"/>
          </p:cNvSpPr>
          <p:nvPr>
            <p:ph type="dt" sz="half" idx="10"/>
          </p:nvPr>
        </p:nvSpPr>
        <p:spPr/>
        <p:txBody>
          <a:bodyPr/>
          <a:lstStyle/>
          <a:p>
            <a:fld id="{85E3E1A6-6FA1-4269-8E8B-4D6A6FB8F988}" type="datetime1">
              <a:rPr lang="en-US" smtClean="0"/>
              <a:t>9/8/2023</a:t>
            </a:fld>
            <a:endParaRPr lang="en-US"/>
          </a:p>
        </p:txBody>
      </p:sp>
      <p:sp>
        <p:nvSpPr>
          <p:cNvPr id="3" name="Slide Number Placeholder 2">
            <a:extLst>
              <a:ext uri="{FF2B5EF4-FFF2-40B4-BE49-F238E27FC236}">
                <a16:creationId xmlns:a16="http://schemas.microsoft.com/office/drawing/2014/main" id="{669722FE-C61F-38B1-982A-9E89BD5E0B30}"/>
              </a:ext>
            </a:extLst>
          </p:cNvPr>
          <p:cNvSpPr>
            <a:spLocks noGrp="1"/>
          </p:cNvSpPr>
          <p:nvPr>
            <p:ph type="sldNum" sz="quarter" idx="12"/>
          </p:nvPr>
        </p:nvSpPr>
        <p:spPr/>
        <p:txBody>
          <a:bodyPr/>
          <a:lstStyle/>
          <a:p>
            <a:fld id="{D57F1E4F-1CFF-5643-939E-217C01CDF565}" type="slidenum">
              <a:rPr lang="en-US" smtClean="0"/>
              <a:pPr/>
              <a:t>15</a:t>
            </a:fld>
            <a:endParaRPr lang="en-US"/>
          </a:p>
        </p:txBody>
      </p:sp>
      <p:sp>
        <p:nvSpPr>
          <p:cNvPr id="6" name="Title 1">
            <a:extLst>
              <a:ext uri="{FF2B5EF4-FFF2-40B4-BE49-F238E27FC236}">
                <a16:creationId xmlns:a16="http://schemas.microsoft.com/office/drawing/2014/main" id="{5F873F9D-B803-760D-B7A8-B86AE949D3B4}"/>
              </a:ext>
            </a:extLst>
          </p:cNvPr>
          <p:cNvSpPr txBox="1">
            <a:spLocks/>
          </p:cNvSpPr>
          <p:nvPr/>
        </p:nvSpPr>
        <p:spPr>
          <a:xfrm>
            <a:off x="728716" y="190520"/>
            <a:ext cx="10526609" cy="1200329"/>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IMPLEMENTATION</a:t>
            </a:r>
          </a:p>
        </p:txBody>
      </p:sp>
      <p:sp>
        <p:nvSpPr>
          <p:cNvPr id="8" name="Rectangle 1">
            <a:extLst>
              <a:ext uri="{FF2B5EF4-FFF2-40B4-BE49-F238E27FC236}">
                <a16:creationId xmlns:a16="http://schemas.microsoft.com/office/drawing/2014/main" id="{1EF86502-87E7-77F7-1F7F-B543BC68CEEE}"/>
              </a:ext>
            </a:extLst>
          </p:cNvPr>
          <p:cNvSpPr>
            <a:spLocks noChangeArrowheads="1"/>
          </p:cNvSpPr>
          <p:nvPr/>
        </p:nvSpPr>
        <p:spPr bwMode="auto">
          <a:xfrm>
            <a:off x="489461" y="2545163"/>
            <a:ext cx="1151849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eaLnBrk="0" fontAlgn="base" hangingPunct="0">
              <a:spcBef>
                <a:spcPct val="0"/>
              </a:spcBef>
              <a:spcAft>
                <a:spcPct val="0"/>
              </a:spcAft>
              <a:buFont typeface="Arial" panose="020B0604020202020204" pitchFamily="34" charset="0"/>
              <a:buChar char="•"/>
            </a:pPr>
            <a:r>
              <a:rPr lang="en-US" altLang="en-US" sz="2800" b="1">
                <a:solidFill>
                  <a:prstClr val="black"/>
                </a:solidFill>
                <a:latin typeface="Söhne"/>
              </a:rPr>
              <a:t>Filter and normalize entities</a:t>
            </a:r>
            <a:endParaRPr lang="en-US" altLang="en-US" sz="2800">
              <a:solidFill>
                <a:prstClr val="black"/>
              </a:solidFill>
              <a:latin typeface="Söhne"/>
            </a:endParaRPr>
          </a:p>
        </p:txBody>
      </p:sp>
      <p:sp>
        <p:nvSpPr>
          <p:cNvPr id="13" name="TextBox 12">
            <a:extLst>
              <a:ext uri="{FF2B5EF4-FFF2-40B4-BE49-F238E27FC236}">
                <a16:creationId xmlns:a16="http://schemas.microsoft.com/office/drawing/2014/main" id="{845775D6-8B06-DB85-BDF7-319593B78E95}"/>
              </a:ext>
            </a:extLst>
          </p:cNvPr>
          <p:cNvSpPr txBox="1"/>
          <p:nvPr/>
        </p:nvSpPr>
        <p:spPr>
          <a:xfrm>
            <a:off x="838200" y="3325021"/>
            <a:ext cx="10821015" cy="2092881"/>
          </a:xfrm>
          <a:prstGeom prst="rect">
            <a:avLst/>
          </a:prstGeom>
          <a:noFill/>
        </p:spPr>
        <p:txBody>
          <a:bodyPr wrap="square">
            <a:spAutoFit/>
          </a:bodyPr>
          <a:lstStyle/>
          <a:p>
            <a:pPr marL="457200" indent="-457200">
              <a:buFont typeface="Wingdings" panose="05000000000000000000" pitchFamily="2" charset="2"/>
              <a:buChar char="§"/>
            </a:pPr>
            <a:r>
              <a:rPr lang="en-US" sz="2600">
                <a:solidFill>
                  <a:prstClr val="black"/>
                </a:solidFill>
                <a:latin typeface="Söhne"/>
              </a:rPr>
              <a:t>The method that I implemented “</a:t>
            </a:r>
            <a:r>
              <a:rPr lang="en-US" sz="2600" err="1">
                <a:solidFill>
                  <a:prstClr val="black"/>
                </a:solidFill>
                <a:latin typeface="Söhne"/>
              </a:rPr>
              <a:t>are_relations_equal</a:t>
            </a:r>
            <a:r>
              <a:rPr lang="en-US" sz="2600">
                <a:solidFill>
                  <a:prstClr val="black"/>
                </a:solidFill>
                <a:latin typeface="Söhne"/>
              </a:rPr>
              <a:t>”, checks if two relations are equal based on their ‘head', 'type’ and ‘tail’ attributes</a:t>
            </a:r>
          </a:p>
          <a:p>
            <a:pPr marL="457200" indent="-457200">
              <a:buFont typeface="Wingdings" panose="05000000000000000000" pitchFamily="2" charset="2"/>
              <a:buChar char="§"/>
            </a:pPr>
            <a:r>
              <a:rPr lang="en-US" sz="2600">
                <a:solidFill>
                  <a:prstClr val="black"/>
                </a:solidFill>
                <a:latin typeface="Söhne"/>
              </a:rPr>
              <a:t>Used a python library called Wikipedia to validate extracted entities by checking if they have a corresponding Wikipedia page.</a:t>
            </a:r>
          </a:p>
          <a:p>
            <a:endParaRPr lang="en-US" sz="2600">
              <a:solidFill>
                <a:prstClr val="black"/>
              </a:solidFill>
              <a:latin typeface="Söhne"/>
            </a:endParaRPr>
          </a:p>
        </p:txBody>
      </p:sp>
      <p:pic>
        <p:nvPicPr>
          <p:cNvPr id="7" name="Picture 6">
            <a:extLst>
              <a:ext uri="{FF2B5EF4-FFF2-40B4-BE49-F238E27FC236}">
                <a16:creationId xmlns:a16="http://schemas.microsoft.com/office/drawing/2014/main" id="{ADD8DDFA-0A5C-20B1-E744-0D17D19A8817}"/>
              </a:ext>
            </a:extLst>
          </p:cNvPr>
          <p:cNvPicPr>
            <a:picLocks noChangeAspect="1"/>
          </p:cNvPicPr>
          <p:nvPr/>
        </p:nvPicPr>
        <p:blipFill>
          <a:blip r:embed="rId2"/>
          <a:stretch>
            <a:fillRect/>
          </a:stretch>
        </p:blipFill>
        <p:spPr>
          <a:xfrm>
            <a:off x="660536" y="1025676"/>
            <a:ext cx="11176340" cy="1391168"/>
          </a:xfrm>
          <a:prstGeom prst="rect">
            <a:avLst/>
          </a:prstGeom>
        </p:spPr>
      </p:pic>
    </p:spTree>
    <p:extLst>
      <p:ext uri="{BB962C8B-B14F-4D97-AF65-F5344CB8AC3E}">
        <p14:creationId xmlns:p14="http://schemas.microsoft.com/office/powerpoint/2010/main" val="18728447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800D3A-EC98-F0B8-CB02-8B8667AFA12A}"/>
              </a:ext>
            </a:extLst>
          </p:cNvPr>
          <p:cNvSpPr>
            <a:spLocks noGrp="1"/>
          </p:cNvSpPr>
          <p:nvPr>
            <p:ph type="dt" sz="half" idx="10"/>
          </p:nvPr>
        </p:nvSpPr>
        <p:spPr/>
        <p:txBody>
          <a:bodyPr/>
          <a:lstStyle/>
          <a:p>
            <a:fld id="{85E3E1A6-6FA1-4269-8E8B-4D6A6FB8F988}" type="datetime1">
              <a:rPr lang="en-US" smtClean="0"/>
              <a:t>9/8/2023</a:t>
            </a:fld>
            <a:endParaRPr lang="en-US"/>
          </a:p>
        </p:txBody>
      </p:sp>
      <p:sp>
        <p:nvSpPr>
          <p:cNvPr id="3" name="Slide Number Placeholder 2">
            <a:extLst>
              <a:ext uri="{FF2B5EF4-FFF2-40B4-BE49-F238E27FC236}">
                <a16:creationId xmlns:a16="http://schemas.microsoft.com/office/drawing/2014/main" id="{669722FE-C61F-38B1-982A-9E89BD5E0B30}"/>
              </a:ext>
            </a:extLst>
          </p:cNvPr>
          <p:cNvSpPr>
            <a:spLocks noGrp="1"/>
          </p:cNvSpPr>
          <p:nvPr>
            <p:ph type="sldNum" sz="quarter" idx="12"/>
          </p:nvPr>
        </p:nvSpPr>
        <p:spPr/>
        <p:txBody>
          <a:bodyPr/>
          <a:lstStyle/>
          <a:p>
            <a:fld id="{D57F1E4F-1CFF-5643-939E-217C01CDF565}" type="slidenum">
              <a:rPr lang="en-US" smtClean="0"/>
              <a:pPr/>
              <a:t>16</a:t>
            </a:fld>
            <a:endParaRPr lang="en-US"/>
          </a:p>
        </p:txBody>
      </p:sp>
      <p:sp>
        <p:nvSpPr>
          <p:cNvPr id="6" name="Title 1">
            <a:extLst>
              <a:ext uri="{FF2B5EF4-FFF2-40B4-BE49-F238E27FC236}">
                <a16:creationId xmlns:a16="http://schemas.microsoft.com/office/drawing/2014/main" id="{5F873F9D-B803-760D-B7A8-B86AE949D3B4}"/>
              </a:ext>
            </a:extLst>
          </p:cNvPr>
          <p:cNvSpPr txBox="1">
            <a:spLocks/>
          </p:cNvSpPr>
          <p:nvPr/>
        </p:nvSpPr>
        <p:spPr>
          <a:xfrm>
            <a:off x="728716" y="190520"/>
            <a:ext cx="10526609" cy="1200329"/>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IMPLEMENTATION</a:t>
            </a:r>
          </a:p>
        </p:txBody>
      </p:sp>
      <p:sp>
        <p:nvSpPr>
          <p:cNvPr id="8" name="Rectangle 1">
            <a:extLst>
              <a:ext uri="{FF2B5EF4-FFF2-40B4-BE49-F238E27FC236}">
                <a16:creationId xmlns:a16="http://schemas.microsoft.com/office/drawing/2014/main" id="{1EF86502-87E7-77F7-1F7F-B543BC68CEEE}"/>
              </a:ext>
            </a:extLst>
          </p:cNvPr>
          <p:cNvSpPr>
            <a:spLocks noChangeArrowheads="1"/>
          </p:cNvSpPr>
          <p:nvPr/>
        </p:nvSpPr>
        <p:spPr bwMode="auto">
          <a:xfrm>
            <a:off x="489461" y="2545163"/>
            <a:ext cx="1151849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eaLnBrk="0" fontAlgn="base" hangingPunct="0">
              <a:spcBef>
                <a:spcPct val="0"/>
              </a:spcBef>
              <a:spcAft>
                <a:spcPct val="0"/>
              </a:spcAft>
              <a:buFont typeface="Arial" panose="020B0604020202020204" pitchFamily="34" charset="0"/>
              <a:buChar char="•"/>
            </a:pPr>
            <a:r>
              <a:rPr lang="en-US" altLang="en-US" sz="2800" b="1">
                <a:solidFill>
                  <a:prstClr val="black"/>
                </a:solidFill>
                <a:latin typeface="Söhne"/>
              </a:rPr>
              <a:t>Visualize the Mind-map</a:t>
            </a:r>
            <a:endParaRPr lang="en-US" altLang="en-US" sz="2800">
              <a:solidFill>
                <a:prstClr val="black"/>
              </a:solidFill>
              <a:latin typeface="Söhne"/>
            </a:endParaRPr>
          </a:p>
        </p:txBody>
      </p:sp>
      <p:sp>
        <p:nvSpPr>
          <p:cNvPr id="13" name="TextBox 12">
            <a:extLst>
              <a:ext uri="{FF2B5EF4-FFF2-40B4-BE49-F238E27FC236}">
                <a16:creationId xmlns:a16="http://schemas.microsoft.com/office/drawing/2014/main" id="{845775D6-8B06-DB85-BDF7-319593B78E95}"/>
              </a:ext>
            </a:extLst>
          </p:cNvPr>
          <p:cNvSpPr txBox="1"/>
          <p:nvPr/>
        </p:nvSpPr>
        <p:spPr>
          <a:xfrm>
            <a:off x="838200" y="3325021"/>
            <a:ext cx="10821015" cy="1292662"/>
          </a:xfrm>
          <a:prstGeom prst="rect">
            <a:avLst/>
          </a:prstGeom>
          <a:noFill/>
        </p:spPr>
        <p:txBody>
          <a:bodyPr wrap="square">
            <a:spAutoFit/>
          </a:bodyPr>
          <a:lstStyle/>
          <a:p>
            <a:pPr marL="457200" indent="-457200">
              <a:buFont typeface="Wingdings" panose="05000000000000000000" pitchFamily="2" charset="2"/>
              <a:buChar char="§"/>
            </a:pPr>
            <a:r>
              <a:rPr lang="en-US" sz="2600">
                <a:solidFill>
                  <a:prstClr val="black"/>
                </a:solidFill>
                <a:latin typeface="Söhne"/>
              </a:rPr>
              <a:t>From the extracted relations stored in a knowledge base (KB) it creates a graph visualization of these relations using the </a:t>
            </a:r>
            <a:r>
              <a:rPr lang="en-US" sz="2600" err="1">
                <a:solidFill>
                  <a:prstClr val="black"/>
                </a:solidFill>
                <a:latin typeface="Söhne"/>
              </a:rPr>
              <a:t>Pyvis</a:t>
            </a:r>
            <a:r>
              <a:rPr lang="en-US" sz="2600">
                <a:solidFill>
                  <a:prstClr val="black"/>
                </a:solidFill>
                <a:latin typeface="Söhne"/>
              </a:rPr>
              <a:t> library. It then saves the resulting graph as an HTML file.</a:t>
            </a:r>
          </a:p>
        </p:txBody>
      </p:sp>
      <p:pic>
        <p:nvPicPr>
          <p:cNvPr id="7" name="Picture 6">
            <a:extLst>
              <a:ext uri="{FF2B5EF4-FFF2-40B4-BE49-F238E27FC236}">
                <a16:creationId xmlns:a16="http://schemas.microsoft.com/office/drawing/2014/main" id="{C19B7D50-59D0-EC48-65B3-089EDC43A491}"/>
              </a:ext>
            </a:extLst>
          </p:cNvPr>
          <p:cNvPicPr>
            <a:picLocks noChangeAspect="1"/>
          </p:cNvPicPr>
          <p:nvPr/>
        </p:nvPicPr>
        <p:blipFill>
          <a:blip r:embed="rId2"/>
          <a:stretch>
            <a:fillRect/>
          </a:stretch>
        </p:blipFill>
        <p:spPr>
          <a:xfrm>
            <a:off x="838200" y="1013185"/>
            <a:ext cx="10763865" cy="1187060"/>
          </a:xfrm>
          <a:prstGeom prst="rect">
            <a:avLst/>
          </a:prstGeom>
        </p:spPr>
      </p:pic>
    </p:spTree>
    <p:extLst>
      <p:ext uri="{BB962C8B-B14F-4D97-AF65-F5344CB8AC3E}">
        <p14:creationId xmlns:p14="http://schemas.microsoft.com/office/powerpoint/2010/main" val="17002458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0B64998-E572-9DF0-725E-593EEEF62A17}"/>
              </a:ext>
            </a:extLst>
          </p:cNvPr>
          <p:cNvSpPr/>
          <p:nvPr/>
        </p:nvSpPr>
        <p:spPr>
          <a:xfrm>
            <a:off x="3200400" y="6470073"/>
            <a:ext cx="681636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mbria"/>
                <a:ea typeface="+mn-ea"/>
                <a:cs typeface="+mn-cs"/>
              </a:rPr>
              <a:t>IT20133504</a:t>
            </a:r>
            <a:r>
              <a:rPr kumimoji="0" lang="en-US" sz="1800" b="0" i="0" u="none" strike="noStrike" kern="0" cap="none" spc="0" normalizeH="0" baseline="0" noProof="0">
                <a:ln>
                  <a:noFill/>
                </a:ln>
                <a:solidFill>
                  <a:prstClr val="black"/>
                </a:solidFill>
                <a:effectLst/>
                <a:uLnTx/>
                <a:uFillTx/>
                <a:latin typeface="Cambria"/>
                <a:ea typeface="+mn-ea"/>
                <a:cs typeface="+mn-cs"/>
              </a:rPr>
              <a:t>  |   </a:t>
            </a:r>
            <a:r>
              <a:rPr kumimoji="0" lang="en-US" sz="1800" b="1" i="0" u="none" strike="noStrike" kern="0" cap="none" spc="0" normalizeH="0" baseline="0" noProof="0" err="1">
                <a:ln>
                  <a:noFill/>
                </a:ln>
                <a:solidFill>
                  <a:prstClr val="black"/>
                </a:solidFill>
                <a:effectLst/>
                <a:uLnTx/>
                <a:uFillTx/>
                <a:latin typeface="Cambria"/>
                <a:ea typeface="+mn-ea"/>
                <a:cs typeface="+mn-cs"/>
              </a:rPr>
              <a:t>Weerasekara</a:t>
            </a:r>
            <a:r>
              <a:rPr kumimoji="0" lang="en-US" sz="1800" b="1" i="0" u="none" strike="noStrike" kern="0" cap="none" spc="0" normalizeH="0" baseline="0" noProof="0">
                <a:ln>
                  <a:noFill/>
                </a:ln>
                <a:solidFill>
                  <a:prstClr val="black"/>
                </a:solidFill>
                <a:effectLst/>
                <a:uLnTx/>
                <a:uFillTx/>
                <a:latin typeface="Cambria"/>
                <a:ea typeface="+mn-ea"/>
                <a:cs typeface="+mn-cs"/>
              </a:rPr>
              <a:t> N.N.   </a:t>
            </a:r>
            <a:r>
              <a:rPr kumimoji="0" lang="en-US" sz="1800" b="0" i="0" u="none" strike="noStrike" kern="0" cap="none" spc="0" normalizeH="0" baseline="0" noProof="0">
                <a:ln>
                  <a:noFill/>
                </a:ln>
                <a:solidFill>
                  <a:prstClr val="black"/>
                </a:solidFill>
                <a:effectLst/>
                <a:uLnTx/>
                <a:uFillTx/>
                <a:latin typeface="Cambria"/>
                <a:ea typeface="+mn-ea"/>
                <a:cs typeface="+mn-cs"/>
              </a:rPr>
              <a:t>| </a:t>
            </a:r>
            <a:r>
              <a:rPr lang="en-US" b="1" kern="0">
                <a:solidFill>
                  <a:prstClr val="black"/>
                </a:solidFill>
                <a:latin typeface="Cambria"/>
              </a:rPr>
              <a:t>2023-035</a:t>
            </a:r>
            <a:endParaRPr kumimoji="0" lang="en-US" sz="1800" b="0" i="0" u="none" strike="noStrike" kern="0" cap="none" spc="0" normalizeH="0" baseline="0" noProof="0">
              <a:ln>
                <a:noFill/>
              </a:ln>
              <a:solidFill>
                <a:prstClr val="black"/>
              </a:solidFill>
              <a:effectLst/>
              <a:uLnTx/>
              <a:uFillTx/>
              <a:latin typeface="Cambria"/>
              <a:ea typeface="+mn-ea"/>
              <a:cs typeface="+mn-cs"/>
            </a:endParaRPr>
          </a:p>
        </p:txBody>
      </p:sp>
      <p:sp>
        <p:nvSpPr>
          <p:cNvPr id="2" name="Title 1">
            <a:extLst>
              <a:ext uri="{FF2B5EF4-FFF2-40B4-BE49-F238E27FC236}">
                <a16:creationId xmlns:a16="http://schemas.microsoft.com/office/drawing/2014/main" id="{2F6272BF-A0B2-EC15-24B8-8ED502FA694F}"/>
              </a:ext>
            </a:extLst>
          </p:cNvPr>
          <p:cNvSpPr txBox="1">
            <a:spLocks/>
          </p:cNvSpPr>
          <p:nvPr/>
        </p:nvSpPr>
        <p:spPr>
          <a:xfrm>
            <a:off x="832694" y="130263"/>
            <a:ext cx="10526609" cy="913967"/>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Prototype Design </a:t>
            </a:r>
            <a:r>
              <a:rPr lang="en-US" b="1"/>
              <a:t>VS</a:t>
            </a:r>
            <a:r>
              <a:rPr lang="en-US" sz="6000" b="1"/>
              <a:t> UI Design</a:t>
            </a:r>
          </a:p>
        </p:txBody>
      </p:sp>
      <p:pic>
        <p:nvPicPr>
          <p:cNvPr id="4" name="Picture 3">
            <a:extLst>
              <a:ext uri="{FF2B5EF4-FFF2-40B4-BE49-F238E27FC236}">
                <a16:creationId xmlns:a16="http://schemas.microsoft.com/office/drawing/2014/main" id="{C141FEA6-2EEF-A69A-DDB5-DF5AB9D81A1F}"/>
              </a:ext>
            </a:extLst>
          </p:cNvPr>
          <p:cNvPicPr>
            <a:picLocks noChangeAspect="1"/>
          </p:cNvPicPr>
          <p:nvPr/>
        </p:nvPicPr>
        <p:blipFill>
          <a:blip r:embed="rId2"/>
          <a:stretch>
            <a:fillRect/>
          </a:stretch>
        </p:blipFill>
        <p:spPr>
          <a:xfrm>
            <a:off x="1355461" y="1104487"/>
            <a:ext cx="3689878" cy="2254634"/>
          </a:xfrm>
          <a:prstGeom prst="rect">
            <a:avLst/>
          </a:prstGeom>
        </p:spPr>
      </p:pic>
      <p:pic>
        <p:nvPicPr>
          <p:cNvPr id="7" name="Picture 6">
            <a:extLst>
              <a:ext uri="{FF2B5EF4-FFF2-40B4-BE49-F238E27FC236}">
                <a16:creationId xmlns:a16="http://schemas.microsoft.com/office/drawing/2014/main" id="{85766AE3-3AC9-FB1F-7A70-3F4C4077DBB8}"/>
              </a:ext>
            </a:extLst>
          </p:cNvPr>
          <p:cNvPicPr>
            <a:picLocks noChangeAspect="1"/>
          </p:cNvPicPr>
          <p:nvPr/>
        </p:nvPicPr>
        <p:blipFill>
          <a:blip r:embed="rId3"/>
          <a:stretch>
            <a:fillRect/>
          </a:stretch>
        </p:blipFill>
        <p:spPr>
          <a:xfrm>
            <a:off x="6830638" y="1014012"/>
            <a:ext cx="3689877" cy="2414988"/>
          </a:xfrm>
          <a:prstGeom prst="rect">
            <a:avLst/>
          </a:prstGeom>
        </p:spPr>
      </p:pic>
      <p:pic>
        <p:nvPicPr>
          <p:cNvPr id="9" name="Picture 8">
            <a:extLst>
              <a:ext uri="{FF2B5EF4-FFF2-40B4-BE49-F238E27FC236}">
                <a16:creationId xmlns:a16="http://schemas.microsoft.com/office/drawing/2014/main" id="{531674EE-C2DA-BED6-F272-1A08EAADD829}"/>
              </a:ext>
            </a:extLst>
          </p:cNvPr>
          <p:cNvPicPr>
            <a:picLocks noChangeAspect="1"/>
          </p:cNvPicPr>
          <p:nvPr/>
        </p:nvPicPr>
        <p:blipFill>
          <a:blip r:embed="rId4"/>
          <a:stretch>
            <a:fillRect/>
          </a:stretch>
        </p:blipFill>
        <p:spPr>
          <a:xfrm>
            <a:off x="1204162" y="3865335"/>
            <a:ext cx="3841177" cy="2098524"/>
          </a:xfrm>
          <a:prstGeom prst="rect">
            <a:avLst/>
          </a:prstGeom>
        </p:spPr>
      </p:pic>
      <p:pic>
        <p:nvPicPr>
          <p:cNvPr id="11" name="Picture 10">
            <a:extLst>
              <a:ext uri="{FF2B5EF4-FFF2-40B4-BE49-F238E27FC236}">
                <a16:creationId xmlns:a16="http://schemas.microsoft.com/office/drawing/2014/main" id="{47A56A39-8E53-B86D-7FAD-0B07DE1229FE}"/>
              </a:ext>
            </a:extLst>
          </p:cNvPr>
          <p:cNvPicPr>
            <a:picLocks noChangeAspect="1"/>
          </p:cNvPicPr>
          <p:nvPr/>
        </p:nvPicPr>
        <p:blipFill>
          <a:blip r:embed="rId5"/>
          <a:stretch>
            <a:fillRect/>
          </a:stretch>
        </p:blipFill>
        <p:spPr>
          <a:xfrm>
            <a:off x="6754987" y="3625826"/>
            <a:ext cx="3841177" cy="2417482"/>
          </a:xfrm>
          <a:prstGeom prst="rect">
            <a:avLst/>
          </a:prstGeom>
        </p:spPr>
      </p:pic>
      <p:sp>
        <p:nvSpPr>
          <p:cNvPr id="12" name="TextBox 11">
            <a:extLst>
              <a:ext uri="{FF2B5EF4-FFF2-40B4-BE49-F238E27FC236}">
                <a16:creationId xmlns:a16="http://schemas.microsoft.com/office/drawing/2014/main" id="{5EAA04FA-69B0-E6E9-4963-665A4847F927}"/>
              </a:ext>
            </a:extLst>
          </p:cNvPr>
          <p:cNvSpPr txBox="1"/>
          <p:nvPr/>
        </p:nvSpPr>
        <p:spPr>
          <a:xfrm rot="16200000">
            <a:off x="-729079" y="3333438"/>
            <a:ext cx="3123547" cy="584775"/>
          </a:xfrm>
          <a:prstGeom prst="rect">
            <a:avLst/>
          </a:prstGeom>
          <a:noFill/>
        </p:spPr>
        <p:txBody>
          <a:bodyPr wrap="square" rtlCol="0">
            <a:spAutoFit/>
          </a:bodyPr>
          <a:lstStyle/>
          <a:p>
            <a:r>
              <a:rPr lang="en-US" sz="3200" b="1">
                <a:solidFill>
                  <a:schemeClr val="accent5">
                    <a:lumMod val="50000"/>
                  </a:schemeClr>
                </a:solidFill>
              </a:rPr>
              <a:t>Prototype Design</a:t>
            </a:r>
          </a:p>
        </p:txBody>
      </p:sp>
      <p:sp>
        <p:nvSpPr>
          <p:cNvPr id="13" name="TextBox 12">
            <a:extLst>
              <a:ext uri="{FF2B5EF4-FFF2-40B4-BE49-F238E27FC236}">
                <a16:creationId xmlns:a16="http://schemas.microsoft.com/office/drawing/2014/main" id="{A4BACAEE-ADE5-59B6-E177-A0462093C63C}"/>
              </a:ext>
            </a:extLst>
          </p:cNvPr>
          <p:cNvSpPr txBox="1"/>
          <p:nvPr/>
        </p:nvSpPr>
        <p:spPr>
          <a:xfrm rot="16200000">
            <a:off x="5496039" y="3136612"/>
            <a:ext cx="1933121" cy="584775"/>
          </a:xfrm>
          <a:prstGeom prst="rect">
            <a:avLst/>
          </a:prstGeom>
          <a:noFill/>
        </p:spPr>
        <p:txBody>
          <a:bodyPr wrap="square" rtlCol="0">
            <a:spAutoFit/>
          </a:bodyPr>
          <a:lstStyle/>
          <a:p>
            <a:r>
              <a:rPr lang="en-US" sz="3200" b="1">
                <a:solidFill>
                  <a:schemeClr val="accent5">
                    <a:lumMod val="50000"/>
                  </a:schemeClr>
                </a:solidFill>
              </a:rPr>
              <a:t>UI Design</a:t>
            </a:r>
          </a:p>
        </p:txBody>
      </p:sp>
    </p:spTree>
    <p:extLst>
      <p:ext uri="{BB962C8B-B14F-4D97-AF65-F5344CB8AC3E}">
        <p14:creationId xmlns:p14="http://schemas.microsoft.com/office/powerpoint/2010/main" val="1244948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0B64998-E572-9DF0-725E-593EEEF62A17}"/>
              </a:ext>
            </a:extLst>
          </p:cNvPr>
          <p:cNvSpPr/>
          <p:nvPr/>
        </p:nvSpPr>
        <p:spPr>
          <a:xfrm>
            <a:off x="3200400" y="6470073"/>
            <a:ext cx="681636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mbria"/>
                <a:ea typeface="+mn-ea"/>
                <a:cs typeface="+mn-cs"/>
              </a:rPr>
              <a:t>IT20133504</a:t>
            </a:r>
            <a:r>
              <a:rPr kumimoji="0" lang="en-US" sz="1800" b="0" i="0" u="none" strike="noStrike" kern="0" cap="none" spc="0" normalizeH="0" baseline="0" noProof="0">
                <a:ln>
                  <a:noFill/>
                </a:ln>
                <a:solidFill>
                  <a:prstClr val="black"/>
                </a:solidFill>
                <a:effectLst/>
                <a:uLnTx/>
                <a:uFillTx/>
                <a:latin typeface="Cambria"/>
                <a:ea typeface="+mn-ea"/>
                <a:cs typeface="+mn-cs"/>
              </a:rPr>
              <a:t>  |   </a:t>
            </a:r>
            <a:r>
              <a:rPr kumimoji="0" lang="en-US" sz="1800" b="1" i="0" u="none" strike="noStrike" kern="0" cap="none" spc="0" normalizeH="0" baseline="0" noProof="0" err="1">
                <a:ln>
                  <a:noFill/>
                </a:ln>
                <a:solidFill>
                  <a:prstClr val="black"/>
                </a:solidFill>
                <a:effectLst/>
                <a:uLnTx/>
                <a:uFillTx/>
                <a:latin typeface="Cambria"/>
                <a:ea typeface="+mn-ea"/>
                <a:cs typeface="+mn-cs"/>
              </a:rPr>
              <a:t>Weerasekara</a:t>
            </a:r>
            <a:r>
              <a:rPr kumimoji="0" lang="en-US" sz="1800" b="1" i="0" u="none" strike="noStrike" kern="0" cap="none" spc="0" normalizeH="0" baseline="0" noProof="0">
                <a:ln>
                  <a:noFill/>
                </a:ln>
                <a:solidFill>
                  <a:prstClr val="black"/>
                </a:solidFill>
                <a:effectLst/>
                <a:uLnTx/>
                <a:uFillTx/>
                <a:latin typeface="Cambria"/>
                <a:ea typeface="+mn-ea"/>
                <a:cs typeface="+mn-cs"/>
              </a:rPr>
              <a:t> N.N.   </a:t>
            </a:r>
            <a:r>
              <a:rPr kumimoji="0" lang="en-US" sz="1800" b="0" i="0" u="none" strike="noStrike" kern="0" cap="none" spc="0" normalizeH="0" baseline="0" noProof="0">
                <a:ln>
                  <a:noFill/>
                </a:ln>
                <a:solidFill>
                  <a:prstClr val="black"/>
                </a:solidFill>
                <a:effectLst/>
                <a:uLnTx/>
                <a:uFillTx/>
                <a:latin typeface="Cambria"/>
                <a:ea typeface="+mn-ea"/>
                <a:cs typeface="+mn-cs"/>
              </a:rPr>
              <a:t>| </a:t>
            </a:r>
            <a:r>
              <a:rPr lang="en-US" b="1" kern="0">
                <a:solidFill>
                  <a:prstClr val="black"/>
                </a:solidFill>
                <a:latin typeface="Cambria"/>
              </a:rPr>
              <a:t>2023-035</a:t>
            </a:r>
            <a:endParaRPr kumimoji="0" lang="en-US" sz="1800" b="0" i="0" u="none" strike="noStrike" kern="0" cap="none" spc="0" normalizeH="0" baseline="0" noProof="0">
              <a:ln>
                <a:noFill/>
              </a:ln>
              <a:solidFill>
                <a:prstClr val="black"/>
              </a:solidFill>
              <a:effectLst/>
              <a:uLnTx/>
              <a:uFillTx/>
              <a:latin typeface="Cambria"/>
              <a:ea typeface="+mn-ea"/>
              <a:cs typeface="+mn-cs"/>
            </a:endParaRPr>
          </a:p>
        </p:txBody>
      </p:sp>
      <p:sp>
        <p:nvSpPr>
          <p:cNvPr id="2" name="Title 1">
            <a:extLst>
              <a:ext uri="{FF2B5EF4-FFF2-40B4-BE49-F238E27FC236}">
                <a16:creationId xmlns:a16="http://schemas.microsoft.com/office/drawing/2014/main" id="{2F6272BF-A0B2-EC15-24B8-8ED502FA694F}"/>
              </a:ext>
            </a:extLst>
          </p:cNvPr>
          <p:cNvSpPr txBox="1">
            <a:spLocks/>
          </p:cNvSpPr>
          <p:nvPr/>
        </p:nvSpPr>
        <p:spPr>
          <a:xfrm>
            <a:off x="594946" y="176452"/>
            <a:ext cx="11002107" cy="1200329"/>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NON-FUNCTIONAL REQUIREMENTS</a:t>
            </a:r>
          </a:p>
        </p:txBody>
      </p:sp>
      <p:sp>
        <p:nvSpPr>
          <p:cNvPr id="3" name="Rectangle 1">
            <a:extLst>
              <a:ext uri="{FF2B5EF4-FFF2-40B4-BE49-F238E27FC236}">
                <a16:creationId xmlns:a16="http://schemas.microsoft.com/office/drawing/2014/main" id="{377B76DD-B7E2-237A-D2A5-0893408BC5FA}"/>
              </a:ext>
            </a:extLst>
          </p:cNvPr>
          <p:cNvSpPr>
            <a:spLocks noChangeArrowheads="1"/>
          </p:cNvSpPr>
          <p:nvPr/>
        </p:nvSpPr>
        <p:spPr bwMode="auto">
          <a:xfrm>
            <a:off x="304800" y="948475"/>
            <a:ext cx="11887200" cy="7232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sz="2800" b="1">
              <a:latin typeface="Söhne"/>
            </a:endParaRPr>
          </a:p>
          <a:p>
            <a:pPr marL="457200" indent="-457200" eaLnBrk="0" fontAlgn="base" hangingPunct="0">
              <a:spcBef>
                <a:spcPct val="0"/>
              </a:spcBef>
              <a:spcAft>
                <a:spcPct val="0"/>
              </a:spcAft>
              <a:buFont typeface="Arial" panose="020B0604020202020204" pitchFamily="34" charset="0"/>
              <a:buChar char="•"/>
            </a:pPr>
            <a:r>
              <a:rPr lang="en-US" altLang="en-US" sz="2800" b="1">
                <a:solidFill>
                  <a:prstClr val="black"/>
                </a:solidFill>
                <a:latin typeface="Söhne"/>
              </a:rPr>
              <a:t>Performance: </a:t>
            </a:r>
            <a:r>
              <a:rPr lang="en-US" altLang="en-US" sz="2800">
                <a:solidFill>
                  <a:prstClr val="black"/>
                </a:solidFill>
                <a:latin typeface="Söhne"/>
              </a:rPr>
              <a:t>The system process text and generate mind maps in a reasonable time frame.</a:t>
            </a:r>
            <a:br>
              <a:rPr lang="en-US" altLang="en-US" sz="2800">
                <a:solidFill>
                  <a:prstClr val="black"/>
                </a:solidFill>
                <a:latin typeface="Söhne"/>
              </a:rPr>
            </a:br>
            <a:r>
              <a:rPr lang="en-US" altLang="en-US" sz="2800" b="1">
                <a:solidFill>
                  <a:schemeClr val="accent1">
                    <a:lumMod val="75000"/>
                  </a:schemeClr>
                </a:solidFill>
                <a:latin typeface="Söhne"/>
              </a:rPr>
              <a:t>Splitting into Spans: </a:t>
            </a:r>
            <a:r>
              <a:rPr lang="en-US" altLang="en-US" sz="2400">
                <a:solidFill>
                  <a:prstClr val="black"/>
                </a:solidFill>
                <a:latin typeface="Söhne"/>
              </a:rPr>
              <a:t>When you have a long text, it can be challenging for the program to work with the whole thing at once. So, I implemented a function, you break the long text into smaller parts called "spans." Each span covers a chunk of the long text, and these spans overlap a little bit to make sure no information is missed.</a:t>
            </a:r>
            <a:br>
              <a:rPr lang="en-US" altLang="en-US" sz="2800">
                <a:solidFill>
                  <a:prstClr val="black"/>
                </a:solidFill>
                <a:latin typeface="Söhne"/>
              </a:rPr>
            </a:br>
            <a:endParaRPr lang="en-US" altLang="en-US" sz="2800">
              <a:solidFill>
                <a:prstClr val="black"/>
              </a:solidFill>
              <a:latin typeface="Söhne"/>
            </a:endParaRPr>
          </a:p>
          <a:p>
            <a:pPr marL="457200" indent="-457200" eaLnBrk="0" fontAlgn="base" hangingPunct="0">
              <a:spcBef>
                <a:spcPct val="0"/>
              </a:spcBef>
              <a:spcAft>
                <a:spcPct val="0"/>
              </a:spcAft>
              <a:buFont typeface="Arial" panose="020B0604020202020204" pitchFamily="34" charset="0"/>
              <a:buChar char="•"/>
            </a:pPr>
            <a:r>
              <a:rPr lang="en-US" altLang="en-US" sz="2800" b="1">
                <a:solidFill>
                  <a:prstClr val="black"/>
                </a:solidFill>
                <a:latin typeface="Söhne"/>
              </a:rPr>
              <a:t>Accuracy</a:t>
            </a:r>
            <a:r>
              <a:rPr lang="en-US" altLang="en-US" sz="2800">
                <a:solidFill>
                  <a:prstClr val="black"/>
                </a:solidFill>
                <a:latin typeface="Söhne"/>
              </a:rPr>
              <a:t>: Entity recognition and relation classification more accurate, it ensure the quality of the mind map.</a:t>
            </a:r>
            <a:br>
              <a:rPr lang="en-US" altLang="en-US" sz="2800">
                <a:solidFill>
                  <a:prstClr val="black"/>
                </a:solidFill>
                <a:latin typeface="Söhne"/>
              </a:rPr>
            </a:br>
            <a:endParaRPr lang="en-US" altLang="en-US" sz="2800">
              <a:solidFill>
                <a:prstClr val="black"/>
              </a:solidFill>
              <a:latin typeface="Söhne"/>
            </a:endParaRPr>
          </a:p>
          <a:p>
            <a:pPr marL="457200" indent="-457200" eaLnBrk="0" fontAlgn="base" hangingPunct="0">
              <a:spcBef>
                <a:spcPct val="0"/>
              </a:spcBef>
              <a:spcAft>
                <a:spcPct val="0"/>
              </a:spcAft>
              <a:buFont typeface="Arial" panose="020B0604020202020204" pitchFamily="34" charset="0"/>
              <a:buChar char="•"/>
            </a:pPr>
            <a:r>
              <a:rPr lang="en-US" altLang="en-US" sz="2800" b="1">
                <a:solidFill>
                  <a:prstClr val="black"/>
                </a:solidFill>
                <a:latin typeface="Söhne"/>
              </a:rPr>
              <a:t>Scalability</a:t>
            </a:r>
            <a:r>
              <a:rPr lang="en-US" altLang="en-US" sz="2800">
                <a:solidFill>
                  <a:prstClr val="black"/>
                </a:solidFill>
                <a:latin typeface="Söhne"/>
              </a:rPr>
              <a:t>: The system should handle both small and large study materials.</a:t>
            </a:r>
            <a:br>
              <a:rPr lang="en-US" altLang="en-US" sz="2800">
                <a:solidFill>
                  <a:prstClr val="black"/>
                </a:solidFill>
                <a:latin typeface="Söhne"/>
              </a:rPr>
            </a:br>
            <a:endParaRPr lang="en-US" altLang="en-US" sz="2800">
              <a:solidFill>
                <a:prstClr val="black"/>
              </a:solidFill>
              <a:latin typeface="Söhne"/>
            </a:endParaRPr>
          </a:p>
          <a:p>
            <a:pPr marL="457200" indent="-457200" eaLnBrk="0" fontAlgn="base" hangingPunct="0">
              <a:spcBef>
                <a:spcPct val="0"/>
              </a:spcBef>
              <a:spcAft>
                <a:spcPct val="0"/>
              </a:spcAft>
              <a:buFont typeface="Arial" panose="020B0604020202020204" pitchFamily="34" charset="0"/>
              <a:buChar char="•"/>
            </a:pPr>
            <a:endParaRPr lang="en-US" altLang="en-US" sz="2800">
              <a:solidFill>
                <a:prstClr val="black"/>
              </a:solidFill>
              <a:latin typeface="Söhne"/>
            </a:endParaRPr>
          </a:p>
          <a:p>
            <a:pPr lvl="1" eaLnBrk="0" fontAlgn="base" hangingPunct="0">
              <a:spcBef>
                <a:spcPct val="0"/>
              </a:spcBef>
              <a:spcAft>
                <a:spcPct val="0"/>
              </a:spcAft>
            </a:pPr>
            <a:br>
              <a:rPr lang="en-US" altLang="en-US" sz="2800">
                <a:solidFill>
                  <a:prstClr val="black"/>
                </a:solidFill>
                <a:latin typeface="Söhne"/>
              </a:rPr>
            </a:br>
            <a:br>
              <a:rPr lang="en-US" altLang="en-US" sz="2800">
                <a:solidFill>
                  <a:prstClr val="black"/>
                </a:solidFill>
                <a:latin typeface="Söhne"/>
              </a:rPr>
            </a:br>
            <a:endParaRPr lang="en-US" altLang="en-US" sz="2800">
              <a:solidFill>
                <a:prstClr val="black"/>
              </a:solidFill>
              <a:latin typeface="Söhne"/>
            </a:endParaRPr>
          </a:p>
        </p:txBody>
      </p:sp>
    </p:spTree>
    <p:extLst>
      <p:ext uri="{BB962C8B-B14F-4D97-AF65-F5344CB8AC3E}">
        <p14:creationId xmlns:p14="http://schemas.microsoft.com/office/powerpoint/2010/main" val="35641274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0B64998-E572-9DF0-725E-593EEEF62A17}"/>
              </a:ext>
            </a:extLst>
          </p:cNvPr>
          <p:cNvSpPr/>
          <p:nvPr/>
        </p:nvSpPr>
        <p:spPr>
          <a:xfrm>
            <a:off x="3200400" y="6470073"/>
            <a:ext cx="681636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mbria"/>
                <a:ea typeface="+mn-ea"/>
                <a:cs typeface="+mn-cs"/>
              </a:rPr>
              <a:t>IT20133504</a:t>
            </a:r>
            <a:r>
              <a:rPr kumimoji="0" lang="en-US" sz="1800" b="0" i="0" u="none" strike="noStrike" kern="0" cap="none" spc="0" normalizeH="0" baseline="0" noProof="0">
                <a:ln>
                  <a:noFill/>
                </a:ln>
                <a:solidFill>
                  <a:prstClr val="black"/>
                </a:solidFill>
                <a:effectLst/>
                <a:uLnTx/>
                <a:uFillTx/>
                <a:latin typeface="Cambria"/>
                <a:ea typeface="+mn-ea"/>
                <a:cs typeface="+mn-cs"/>
              </a:rPr>
              <a:t>  |   </a:t>
            </a:r>
            <a:r>
              <a:rPr kumimoji="0" lang="en-US" sz="1800" b="1" i="0" u="none" strike="noStrike" kern="0" cap="none" spc="0" normalizeH="0" baseline="0" noProof="0" err="1">
                <a:ln>
                  <a:noFill/>
                </a:ln>
                <a:solidFill>
                  <a:prstClr val="black"/>
                </a:solidFill>
                <a:effectLst/>
                <a:uLnTx/>
                <a:uFillTx/>
                <a:latin typeface="Cambria"/>
                <a:ea typeface="+mn-ea"/>
                <a:cs typeface="+mn-cs"/>
              </a:rPr>
              <a:t>Weerasekara</a:t>
            </a:r>
            <a:r>
              <a:rPr kumimoji="0" lang="en-US" sz="1800" b="1" i="0" u="none" strike="noStrike" kern="0" cap="none" spc="0" normalizeH="0" baseline="0" noProof="0">
                <a:ln>
                  <a:noFill/>
                </a:ln>
                <a:solidFill>
                  <a:prstClr val="black"/>
                </a:solidFill>
                <a:effectLst/>
                <a:uLnTx/>
                <a:uFillTx/>
                <a:latin typeface="Cambria"/>
                <a:ea typeface="+mn-ea"/>
                <a:cs typeface="+mn-cs"/>
              </a:rPr>
              <a:t> N.N.   </a:t>
            </a:r>
            <a:r>
              <a:rPr kumimoji="0" lang="en-US" sz="1800" b="0" i="0" u="none" strike="noStrike" kern="0" cap="none" spc="0" normalizeH="0" baseline="0" noProof="0">
                <a:ln>
                  <a:noFill/>
                </a:ln>
                <a:solidFill>
                  <a:prstClr val="black"/>
                </a:solidFill>
                <a:effectLst/>
                <a:uLnTx/>
                <a:uFillTx/>
                <a:latin typeface="Cambria"/>
                <a:ea typeface="+mn-ea"/>
                <a:cs typeface="+mn-cs"/>
              </a:rPr>
              <a:t>| </a:t>
            </a:r>
            <a:r>
              <a:rPr lang="en-US" b="1" kern="0">
                <a:solidFill>
                  <a:prstClr val="black"/>
                </a:solidFill>
                <a:latin typeface="Cambria"/>
              </a:rPr>
              <a:t>2023-035</a:t>
            </a:r>
            <a:endParaRPr kumimoji="0" lang="en-US" sz="1800" b="0" i="0" u="none" strike="noStrike" kern="0" cap="none" spc="0" normalizeH="0" baseline="0" noProof="0">
              <a:ln>
                <a:noFill/>
              </a:ln>
              <a:solidFill>
                <a:prstClr val="black"/>
              </a:solidFill>
              <a:effectLst/>
              <a:uLnTx/>
              <a:uFillTx/>
              <a:latin typeface="Cambria"/>
              <a:ea typeface="+mn-ea"/>
              <a:cs typeface="+mn-cs"/>
            </a:endParaRPr>
          </a:p>
        </p:txBody>
      </p:sp>
      <p:sp>
        <p:nvSpPr>
          <p:cNvPr id="2" name="Title 1">
            <a:extLst>
              <a:ext uri="{FF2B5EF4-FFF2-40B4-BE49-F238E27FC236}">
                <a16:creationId xmlns:a16="http://schemas.microsoft.com/office/drawing/2014/main" id="{2F6272BF-A0B2-EC15-24B8-8ED502FA694F}"/>
              </a:ext>
            </a:extLst>
          </p:cNvPr>
          <p:cNvSpPr txBox="1">
            <a:spLocks/>
          </p:cNvSpPr>
          <p:nvPr/>
        </p:nvSpPr>
        <p:spPr>
          <a:xfrm>
            <a:off x="594946" y="176452"/>
            <a:ext cx="11002107" cy="1200329"/>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FUTURE WORK</a:t>
            </a:r>
          </a:p>
        </p:txBody>
      </p:sp>
      <p:sp>
        <p:nvSpPr>
          <p:cNvPr id="3" name="Rectangle 1">
            <a:extLst>
              <a:ext uri="{FF2B5EF4-FFF2-40B4-BE49-F238E27FC236}">
                <a16:creationId xmlns:a16="http://schemas.microsoft.com/office/drawing/2014/main" id="{E2DC41FA-AEB0-998B-C010-F53FCEA06745}"/>
              </a:ext>
            </a:extLst>
          </p:cNvPr>
          <p:cNvSpPr>
            <a:spLocks noChangeArrowheads="1"/>
          </p:cNvSpPr>
          <p:nvPr/>
        </p:nvSpPr>
        <p:spPr bwMode="auto">
          <a:xfrm>
            <a:off x="664982" y="945895"/>
            <a:ext cx="11887200"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sz="2800">
              <a:latin typeface="Söhne"/>
            </a:endParaRPr>
          </a:p>
          <a:p>
            <a:pPr marL="342900" indent="-342900" eaLnBrk="0" fontAlgn="base" hangingPunct="0">
              <a:spcBef>
                <a:spcPct val="0"/>
              </a:spcBef>
              <a:spcAft>
                <a:spcPct val="0"/>
              </a:spcAft>
              <a:buFont typeface="Arial" panose="020B0604020202020204" pitchFamily="34" charset="0"/>
              <a:buChar char="•"/>
            </a:pPr>
            <a:r>
              <a:rPr lang="en-US" sz="2800">
                <a:latin typeface="Söhne"/>
              </a:rPr>
              <a:t>Upgrade the input to be word or a pdf.</a:t>
            </a:r>
            <a:br>
              <a:rPr lang="en-US" sz="2800">
                <a:latin typeface="Söhne"/>
              </a:rPr>
            </a:br>
            <a:endParaRPr lang="en-US" sz="2800">
              <a:latin typeface="Söhne"/>
            </a:endParaRPr>
          </a:p>
          <a:p>
            <a:pPr marL="342900" indent="-342900" eaLnBrk="0" fontAlgn="base" hangingPunct="0">
              <a:spcBef>
                <a:spcPct val="0"/>
              </a:spcBef>
              <a:spcAft>
                <a:spcPct val="0"/>
              </a:spcAft>
              <a:buFont typeface="Arial" panose="020B0604020202020204" pitchFamily="34" charset="0"/>
              <a:buChar char="•"/>
            </a:pPr>
            <a:r>
              <a:rPr lang="en-US" altLang="en-US" sz="2800">
                <a:solidFill>
                  <a:prstClr val="black"/>
                </a:solidFill>
                <a:latin typeface="Söhne"/>
              </a:rPr>
              <a:t>Enhance the Filtering and Normalization process.</a:t>
            </a:r>
            <a:br>
              <a:rPr lang="en-US" altLang="en-US" sz="2800">
                <a:solidFill>
                  <a:prstClr val="black"/>
                </a:solidFill>
                <a:latin typeface="Söhne"/>
              </a:rPr>
            </a:br>
            <a:endParaRPr lang="en-US" altLang="en-US" sz="2800">
              <a:solidFill>
                <a:prstClr val="black"/>
              </a:solidFill>
              <a:latin typeface="Söhne"/>
            </a:endParaRPr>
          </a:p>
          <a:p>
            <a:pPr marL="342900" indent="-342900" eaLnBrk="0" fontAlgn="base" hangingPunct="0">
              <a:spcBef>
                <a:spcPct val="0"/>
              </a:spcBef>
              <a:spcAft>
                <a:spcPct val="0"/>
              </a:spcAft>
              <a:buFont typeface="Arial" panose="020B0604020202020204" pitchFamily="34" charset="0"/>
              <a:buChar char="•"/>
            </a:pPr>
            <a:r>
              <a:rPr lang="en-US" altLang="en-US" sz="2800">
                <a:solidFill>
                  <a:prstClr val="black"/>
                </a:solidFill>
                <a:latin typeface="Söhne"/>
              </a:rPr>
              <a:t>Testing the usefulness of the Mind-map</a:t>
            </a:r>
            <a:br>
              <a:rPr lang="en-US" altLang="en-US" sz="2800">
                <a:solidFill>
                  <a:prstClr val="black"/>
                </a:solidFill>
                <a:latin typeface="Söhne"/>
              </a:rPr>
            </a:br>
            <a:endParaRPr lang="en-US" altLang="en-US" sz="2800">
              <a:solidFill>
                <a:prstClr val="black"/>
              </a:solidFill>
              <a:latin typeface="Söhne"/>
            </a:endParaRPr>
          </a:p>
        </p:txBody>
      </p:sp>
    </p:spTree>
    <p:extLst>
      <p:ext uri="{BB962C8B-B14F-4D97-AF65-F5344CB8AC3E}">
        <p14:creationId xmlns:p14="http://schemas.microsoft.com/office/powerpoint/2010/main" val="1238908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9">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D52B46-033D-AA85-0E5E-22F53F9DE5A0}"/>
              </a:ext>
            </a:extLst>
          </p:cNvPr>
          <p:cNvSpPr>
            <a:spLocks noGrp="1"/>
          </p:cNvSpPr>
          <p:nvPr>
            <p:ph type="title"/>
          </p:nvPr>
        </p:nvSpPr>
        <p:spPr>
          <a:xfrm>
            <a:off x="1188069" y="381935"/>
            <a:ext cx="9356106" cy="1200329"/>
          </a:xfrm>
        </p:spPr>
        <p:txBody>
          <a:bodyPr anchor="t">
            <a:normAutofit/>
          </a:bodyPr>
          <a:lstStyle/>
          <a:p>
            <a:pPr algn="ctr"/>
            <a:r>
              <a:rPr lang="en-US" sz="8000" b="1"/>
              <a:t>INTRODUCTION</a:t>
            </a:r>
          </a:p>
        </p:txBody>
      </p:sp>
      <p:grpSp>
        <p:nvGrpSpPr>
          <p:cNvPr id="28" name="Group 21">
            <a:extLst>
              <a:ext uri="{FF2B5EF4-FFF2-40B4-BE49-F238E27FC236}">
                <a16:creationId xmlns:a16="http://schemas.microsoft.com/office/drawing/2014/main" id="{7A9648D6-B41B-42D0-A817-AE2607B0B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4200" y="554152"/>
            <a:ext cx="574177" cy="1075866"/>
            <a:chOff x="10994200" y="554152"/>
            <a:chExt cx="574177" cy="1075866"/>
          </a:xfrm>
        </p:grpSpPr>
        <p:sp>
          <p:nvSpPr>
            <p:cNvPr id="2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29"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25"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grpSp>
      <p:cxnSp>
        <p:nvCxnSpPr>
          <p:cNvPr id="27" name="Straight Connector 2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30" name="Content Placeholder 2">
            <a:extLst>
              <a:ext uri="{FF2B5EF4-FFF2-40B4-BE49-F238E27FC236}">
                <a16:creationId xmlns:a16="http://schemas.microsoft.com/office/drawing/2014/main" id="{1C75A8C3-5283-35E5-7099-B7C8756ED57D}"/>
              </a:ext>
            </a:extLst>
          </p:cNvPr>
          <p:cNvGraphicFramePr>
            <a:graphicFrameLocks noGrp="1"/>
          </p:cNvGraphicFramePr>
          <p:nvPr>
            <p:ph idx="1"/>
            <p:extLst>
              <p:ext uri="{D42A27DB-BD31-4B8C-83A1-F6EECF244321}">
                <p14:modId xmlns:p14="http://schemas.microsoft.com/office/powerpoint/2010/main" val="2547644017"/>
              </p:ext>
            </p:extLst>
          </p:nvPr>
        </p:nvGraphicFramePr>
        <p:xfrm>
          <a:off x="623622" y="1657153"/>
          <a:ext cx="11498037" cy="45885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descr="A black and red logo&#10;&#10;Description automatically generated">
            <a:extLst>
              <a:ext uri="{FF2B5EF4-FFF2-40B4-BE49-F238E27FC236}">
                <a16:creationId xmlns:a16="http://schemas.microsoft.com/office/drawing/2014/main" id="{C65EA09F-B567-DD01-4435-F19CD2899B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9230" y="162561"/>
            <a:ext cx="1125033" cy="709636"/>
          </a:xfrm>
          <a:prstGeom prst="rect">
            <a:avLst/>
          </a:prstGeom>
        </p:spPr>
      </p:pic>
      <p:sp>
        <p:nvSpPr>
          <p:cNvPr id="11" name="TextBox 10">
            <a:extLst>
              <a:ext uri="{FF2B5EF4-FFF2-40B4-BE49-F238E27FC236}">
                <a16:creationId xmlns:a16="http://schemas.microsoft.com/office/drawing/2014/main" id="{B258B7C7-D91A-5CB3-611E-DC1552E0C716}"/>
              </a:ext>
            </a:extLst>
          </p:cNvPr>
          <p:cNvSpPr txBox="1"/>
          <p:nvPr/>
        </p:nvSpPr>
        <p:spPr>
          <a:xfrm>
            <a:off x="9261691" y="6374054"/>
            <a:ext cx="2930309" cy="461665"/>
          </a:xfrm>
          <a:prstGeom prst="rect">
            <a:avLst/>
          </a:prstGeom>
          <a:noFill/>
        </p:spPr>
        <p:txBody>
          <a:bodyPr wrap="square">
            <a:spAutoFit/>
          </a:bodyPr>
          <a:lstStyle/>
          <a:p>
            <a:r>
              <a:rPr lang="en-US" sz="2400"/>
              <a:t>Project ID : 2023-035</a:t>
            </a:r>
          </a:p>
        </p:txBody>
      </p:sp>
    </p:spTree>
    <p:extLst>
      <p:ext uri="{BB962C8B-B14F-4D97-AF65-F5344CB8AC3E}">
        <p14:creationId xmlns:p14="http://schemas.microsoft.com/office/powerpoint/2010/main" val="5637943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1AAE000B-C397-0378-7AB9-524BF9800D72}"/>
              </a:ext>
            </a:extLst>
          </p:cNvPr>
          <p:cNvSpPr txBox="1">
            <a:spLocks/>
          </p:cNvSpPr>
          <p:nvPr/>
        </p:nvSpPr>
        <p:spPr>
          <a:xfrm>
            <a:off x="963084" y="2837087"/>
            <a:ext cx="10363200" cy="1362075"/>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a:defRPr/>
            </a:pPr>
            <a:r>
              <a:rPr lang="en-US">
                <a:latin typeface="Adobe Devanagari"/>
              </a:rPr>
              <a:t>IT20126438</a:t>
            </a:r>
            <a:r>
              <a:rPr kumimoji="0" lang="en-US" sz="4000" b="1" i="0" u="none" strike="noStrike" kern="1200" cap="all" spc="0" normalizeH="0" baseline="0" noProof="0">
                <a:ln>
                  <a:noFill/>
                </a:ln>
                <a:effectLst/>
                <a:uLnTx/>
                <a:uFillTx/>
                <a:latin typeface="Adobe Devanagari"/>
              </a:rPr>
              <a:t> | </a:t>
            </a:r>
            <a:r>
              <a:rPr lang="en-US" err="1">
                <a:latin typeface="Adobe Devanagari"/>
              </a:rPr>
              <a:t>Colambage</a:t>
            </a:r>
            <a:r>
              <a:rPr lang="en-US">
                <a:latin typeface="Adobe Devanagari"/>
              </a:rPr>
              <a:t> </a:t>
            </a:r>
            <a:r>
              <a:rPr lang="en-US" err="1">
                <a:latin typeface="Adobe Devanagari"/>
              </a:rPr>
              <a:t>K.g</a:t>
            </a:r>
            <a:endParaRPr kumimoji="0" lang="en-US" sz="4000" b="1" i="0" u="none" strike="noStrike" kern="1200" cap="all" spc="0" normalizeH="0" baseline="0" noProof="0" err="1">
              <a:ln>
                <a:noFill/>
              </a:ln>
              <a:effectLst/>
              <a:uLnTx/>
              <a:uFillTx/>
              <a:latin typeface="Adobe Devanagari"/>
            </a:endParaRPr>
          </a:p>
        </p:txBody>
      </p:sp>
      <p:sp>
        <p:nvSpPr>
          <p:cNvPr id="4" name="Text Placeholder 5">
            <a:extLst>
              <a:ext uri="{FF2B5EF4-FFF2-40B4-BE49-F238E27FC236}">
                <a16:creationId xmlns:a16="http://schemas.microsoft.com/office/drawing/2014/main" id="{2EB1963D-14CA-7C81-CCAC-903F576D586E}"/>
              </a:ext>
            </a:extLst>
          </p:cNvPr>
          <p:cNvSpPr txBox="1">
            <a:spLocks/>
          </p:cNvSpPr>
          <p:nvPr/>
        </p:nvSpPr>
        <p:spPr>
          <a:xfrm>
            <a:off x="963084" y="4237261"/>
            <a:ext cx="10363200" cy="1500187"/>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Wingdings" pitchFamily="2" charset="2"/>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Wingdings" pitchFamily="2" charset="2"/>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a:solidFill>
                  <a:sysClr val="windowText" lastClr="000000">
                    <a:tint val="75000"/>
                  </a:sysClr>
                </a:solidFill>
                <a:latin typeface="Cambria"/>
              </a:rPr>
              <a:t>Data Science</a:t>
            </a:r>
            <a:endParaRPr kumimoji="0" lang="en-US" sz="2000" b="0" i="0" u="none" strike="noStrike" kern="1200" cap="none" spc="0" normalizeH="0" baseline="0" noProof="0">
              <a:ln>
                <a:noFill/>
              </a:ln>
              <a:solidFill>
                <a:sysClr val="windowText" lastClr="000000">
                  <a:tint val="75000"/>
                </a:sysClr>
              </a:solidFill>
              <a:effectLst/>
              <a:uLnTx/>
              <a:uFillTx/>
              <a:latin typeface="Cambria"/>
              <a:ea typeface="+mn-ea"/>
              <a:cs typeface="+mn-cs"/>
            </a:endParaRPr>
          </a:p>
        </p:txBody>
      </p:sp>
      <p:pic>
        <p:nvPicPr>
          <p:cNvPr id="3" name="Picture 6">
            <a:extLst>
              <a:ext uri="{FF2B5EF4-FFF2-40B4-BE49-F238E27FC236}">
                <a16:creationId xmlns:a16="http://schemas.microsoft.com/office/drawing/2014/main" id="{74B5BBA4-FB0F-C2A5-EF57-177CDF1CD525}"/>
              </a:ext>
            </a:extLst>
          </p:cNvPr>
          <p:cNvPicPr>
            <a:picLocks noChangeAspect="1"/>
          </p:cNvPicPr>
          <p:nvPr/>
        </p:nvPicPr>
        <p:blipFill rotWithShape="1">
          <a:blip r:embed="rId2"/>
          <a:srcRect l="29111" r="23492"/>
          <a:stretch/>
        </p:blipFill>
        <p:spPr>
          <a:xfrm>
            <a:off x="9931791" y="160029"/>
            <a:ext cx="2096087" cy="2638959"/>
          </a:xfrm>
          <a:prstGeom prst="rect">
            <a:avLst/>
          </a:prstGeom>
        </p:spPr>
      </p:pic>
      <p:sp>
        <p:nvSpPr>
          <p:cNvPr id="7" name="Rectangle 6">
            <a:extLst>
              <a:ext uri="{FF2B5EF4-FFF2-40B4-BE49-F238E27FC236}">
                <a16:creationId xmlns:a16="http://schemas.microsoft.com/office/drawing/2014/main" id="{324A7FCF-175F-CD10-37B0-95F210DEE8BB}"/>
              </a:ext>
            </a:extLst>
          </p:cNvPr>
          <p:cNvSpPr/>
          <p:nvPr/>
        </p:nvSpPr>
        <p:spPr>
          <a:xfrm>
            <a:off x="2632435" y="652101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IT20126438</a:t>
            </a:r>
            <a:r>
              <a:rPr lang="en-US">
                <a:solidFill>
                  <a:schemeClr val="tx1"/>
                </a:solidFill>
              </a:rPr>
              <a:t>  </a:t>
            </a:r>
            <a:r>
              <a:rPr lang="en-US" sz="1800">
                <a:solidFill>
                  <a:schemeClr val="tx1"/>
                </a:solidFill>
              </a:rPr>
              <a:t> |</a:t>
            </a:r>
            <a:r>
              <a:rPr lang="en-US">
                <a:solidFill>
                  <a:schemeClr val="tx1"/>
                </a:solidFill>
              </a:rPr>
              <a:t>   </a:t>
            </a:r>
            <a:r>
              <a:rPr lang="en-US" b="1" err="1">
                <a:solidFill>
                  <a:schemeClr val="tx1"/>
                </a:solidFill>
              </a:rPr>
              <a:t>Colambage</a:t>
            </a:r>
            <a:r>
              <a:rPr lang="en-US" b="1">
                <a:solidFill>
                  <a:schemeClr val="tx1"/>
                </a:solidFill>
              </a:rPr>
              <a:t> K.G </a:t>
            </a:r>
            <a:r>
              <a:rPr lang="en-US" sz="1800" b="1">
                <a:solidFill>
                  <a:schemeClr val="tx1"/>
                </a:solidFill>
              </a:rPr>
              <a:t> </a:t>
            </a:r>
            <a:r>
              <a:rPr lang="en-US" sz="1800">
                <a:solidFill>
                  <a:schemeClr val="tx1"/>
                </a:solidFill>
              </a:rPr>
              <a:t>| </a:t>
            </a:r>
            <a:r>
              <a:rPr kumimoji="0" lang="en-US" sz="1800" b="0" i="0" u="none" strike="noStrike" kern="0" cap="none" spc="0" normalizeH="0" baseline="0" noProof="0">
                <a:ln>
                  <a:noFill/>
                </a:ln>
                <a:effectLst/>
                <a:uLnTx/>
                <a:uFillTx/>
                <a:latin typeface="Cambria"/>
                <a:ea typeface="+mn-ea"/>
                <a:cs typeface="+mn-cs"/>
              </a:rPr>
              <a:t>2</a:t>
            </a:r>
            <a:r>
              <a:rPr lang="en-US" b="1" kern="0">
                <a:solidFill>
                  <a:schemeClr val="tx1"/>
                </a:solidFill>
                <a:latin typeface="Cambria"/>
              </a:rPr>
              <a:t>20</a:t>
            </a:r>
            <a:r>
              <a:rPr kumimoji="0" lang="en-US" sz="1800" b="1" i="0" u="none" strike="noStrike" kern="0" cap="none" spc="0" normalizeH="0" baseline="0" noProof="0">
                <a:ln>
                  <a:noFill/>
                </a:ln>
                <a:solidFill>
                  <a:schemeClr val="tx1"/>
                </a:solidFill>
                <a:effectLst/>
                <a:uLnTx/>
                <a:uFillTx/>
                <a:latin typeface="Cambria"/>
                <a:ea typeface="+mn-ea"/>
                <a:cs typeface="+mn-cs"/>
              </a:rPr>
              <a:t>23-035</a:t>
            </a:r>
            <a:endParaRPr lang="en-US" sz="1800" b="1">
              <a:solidFill>
                <a:schemeClr val="tx1"/>
              </a:solidFill>
            </a:endParaRPr>
          </a:p>
        </p:txBody>
      </p:sp>
    </p:spTree>
    <p:extLst>
      <p:ext uri="{BB962C8B-B14F-4D97-AF65-F5344CB8AC3E}">
        <p14:creationId xmlns:p14="http://schemas.microsoft.com/office/powerpoint/2010/main" val="3049516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2A15F1-6230-695C-BACB-1C3918F758B1}"/>
              </a:ext>
            </a:extLst>
          </p:cNvPr>
          <p:cNvSpPr txBox="1"/>
          <p:nvPr/>
        </p:nvSpPr>
        <p:spPr>
          <a:xfrm>
            <a:off x="497190" y="865675"/>
            <a:ext cx="7703389" cy="54784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buFont typeface="Arial"/>
              <a:buChar char="•"/>
            </a:pPr>
            <a:r>
              <a:rPr lang="en-US" sz="2400">
                <a:ea typeface="+mn-lt"/>
                <a:cs typeface="+mn-lt"/>
              </a:rPr>
              <a:t> </a:t>
            </a:r>
            <a:r>
              <a:rPr lang="en-US" sz="2400" b="1">
                <a:ea typeface="+mn-lt"/>
                <a:cs typeface="+mn-lt"/>
              </a:rPr>
              <a:t>What is Generate a set of questions and answers using knowledge graph and categorize them according to bloom’s taxonomy</a:t>
            </a:r>
            <a:r>
              <a:rPr lang="en-US" sz="2400" b="1">
                <a:solidFill>
                  <a:schemeClr val="dk1"/>
                </a:solidFill>
                <a:latin typeface="Arial"/>
                <a:cs typeface="Arial"/>
              </a:rPr>
              <a:t>?</a:t>
            </a:r>
            <a:endParaRPr lang="en-US">
              <a:solidFill>
                <a:schemeClr val="dk1"/>
              </a:solidFill>
            </a:endParaRPr>
          </a:p>
          <a:p>
            <a:pPr algn="just">
              <a:buFont typeface="Arial"/>
              <a:buChar char="•"/>
            </a:pPr>
            <a:endParaRPr lang="en-US" sz="2400" b="1">
              <a:solidFill>
                <a:schemeClr val="dk1"/>
              </a:solidFill>
              <a:latin typeface="Arial"/>
              <a:ea typeface="+mn-lt"/>
              <a:cs typeface="Arial"/>
            </a:endParaRPr>
          </a:p>
          <a:p>
            <a:r>
              <a:rPr lang="en-US">
                <a:ea typeface="+mn-lt"/>
                <a:cs typeface="+mn-lt"/>
              </a:rPr>
              <a:t>Generating a set of questions and answers using a knowledge graph involves extracting information from a structured representation of knowledge and transforming it into a set of questions and answers. Bloom's taxonomy is a framework for categorizing educational goals and objectives into levels of cognitive complexity. Categorizing the questions and answers generated by the knowledge graph according to Bloom's taxonomy involves mapping them to the appropriate level of cognitive complexity, such as remembering, understanding, applying, analyzing, evaluating, or creating. This can help ensure that the questions and answers are appropriate for the level of learning intended and can guide the design of instructional materials and assessments</a:t>
            </a:r>
            <a:endParaRPr lang="en-US"/>
          </a:p>
          <a:p>
            <a:pPr algn="just"/>
            <a:endParaRPr lang="en-US"/>
          </a:p>
          <a:p>
            <a:pPr algn="just"/>
            <a:r>
              <a:rPr lang="en-US" sz="2400">
                <a:solidFill>
                  <a:schemeClr val="dk1"/>
                </a:solidFill>
                <a:latin typeface="Arial"/>
                <a:cs typeface="Arial"/>
              </a:rPr>
              <a:t>• </a:t>
            </a:r>
            <a:r>
              <a:rPr lang="en-US" sz="2400" b="1">
                <a:solidFill>
                  <a:schemeClr val="dk1"/>
                </a:solidFill>
                <a:latin typeface="Arial"/>
                <a:cs typeface="Arial"/>
              </a:rPr>
              <a:t>Why do we say that it’s useful </a:t>
            </a:r>
            <a:r>
              <a:rPr lang="en-US" sz="2400">
                <a:solidFill>
                  <a:schemeClr val="dk1"/>
                </a:solidFill>
                <a:latin typeface="Arial"/>
                <a:cs typeface="Arial"/>
              </a:rPr>
              <a:t>?</a:t>
            </a:r>
          </a:p>
          <a:p>
            <a:pPr algn="just"/>
            <a:r>
              <a:rPr lang="en-US" sz="1600">
                <a:solidFill>
                  <a:schemeClr val="dk1"/>
                </a:solidFill>
                <a:latin typeface="Arial"/>
                <a:cs typeface="Arial"/>
              </a:rPr>
              <a:t>If you have enough knowledge about Bloom’ taxonomy level, you can handle how to face the questions by categorizing </a:t>
            </a:r>
            <a:r>
              <a:rPr lang="en-US" sz="1600">
                <a:ea typeface="+mn-lt"/>
                <a:cs typeface="+mn-lt"/>
              </a:rPr>
              <a:t>Bloom’ taxonomy level</a:t>
            </a:r>
            <a:r>
              <a:rPr lang="en-US" sz="1600">
                <a:solidFill>
                  <a:schemeClr val="dk1"/>
                </a:solidFill>
                <a:latin typeface="Arial"/>
                <a:cs typeface="Arial"/>
              </a:rPr>
              <a:t>  </a:t>
            </a:r>
          </a:p>
        </p:txBody>
      </p:sp>
      <p:pic>
        <p:nvPicPr>
          <p:cNvPr id="5" name="Picture 5" descr="Text, whiteboard&#10;&#10;Description automatically generated">
            <a:extLst>
              <a:ext uri="{FF2B5EF4-FFF2-40B4-BE49-F238E27FC236}">
                <a16:creationId xmlns:a16="http://schemas.microsoft.com/office/drawing/2014/main" id="{29544ACB-E5E7-35BE-5D70-B70F6FF8A19A}"/>
              </a:ext>
            </a:extLst>
          </p:cNvPr>
          <p:cNvPicPr>
            <a:picLocks noChangeAspect="1"/>
          </p:cNvPicPr>
          <p:nvPr/>
        </p:nvPicPr>
        <p:blipFill>
          <a:blip r:embed="rId2"/>
          <a:stretch>
            <a:fillRect/>
          </a:stretch>
        </p:blipFill>
        <p:spPr>
          <a:xfrm>
            <a:off x="8695214" y="1405677"/>
            <a:ext cx="2743200" cy="1824547"/>
          </a:xfrm>
          <a:prstGeom prst="rect">
            <a:avLst/>
          </a:prstGeom>
        </p:spPr>
      </p:pic>
      <p:pic>
        <p:nvPicPr>
          <p:cNvPr id="6" name="Picture 6">
            <a:extLst>
              <a:ext uri="{FF2B5EF4-FFF2-40B4-BE49-F238E27FC236}">
                <a16:creationId xmlns:a16="http://schemas.microsoft.com/office/drawing/2014/main" id="{4DCA6150-DBC1-8863-550C-7E7C6B408ED0}"/>
              </a:ext>
            </a:extLst>
          </p:cNvPr>
          <p:cNvPicPr>
            <a:picLocks noChangeAspect="1"/>
          </p:cNvPicPr>
          <p:nvPr/>
        </p:nvPicPr>
        <p:blipFill>
          <a:blip r:embed="rId3"/>
          <a:stretch>
            <a:fillRect/>
          </a:stretch>
        </p:blipFill>
        <p:spPr>
          <a:xfrm>
            <a:off x="8836325" y="4330390"/>
            <a:ext cx="2743200" cy="1820314"/>
          </a:xfrm>
          <a:prstGeom prst="rect">
            <a:avLst/>
          </a:prstGeom>
        </p:spPr>
      </p:pic>
      <p:sp>
        <p:nvSpPr>
          <p:cNvPr id="7" name="TextBox 6">
            <a:extLst>
              <a:ext uri="{FF2B5EF4-FFF2-40B4-BE49-F238E27FC236}">
                <a16:creationId xmlns:a16="http://schemas.microsoft.com/office/drawing/2014/main" id="{14D49863-57EF-7AE6-9F58-B9E508483840}"/>
              </a:ext>
            </a:extLst>
          </p:cNvPr>
          <p:cNvSpPr txBox="1"/>
          <p:nvPr/>
        </p:nvSpPr>
        <p:spPr>
          <a:xfrm>
            <a:off x="5055592" y="159959"/>
            <a:ext cx="346286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000" b="1">
                <a:latin typeface="+mj-lt"/>
                <a:cs typeface="Calibri"/>
              </a:rPr>
              <a:t>Background</a:t>
            </a:r>
            <a:endParaRPr lang="en-US" sz="4000" b="1">
              <a:latin typeface="+mj-lt"/>
            </a:endParaRPr>
          </a:p>
        </p:txBody>
      </p:sp>
      <p:sp>
        <p:nvSpPr>
          <p:cNvPr id="8" name="TextBox 7">
            <a:extLst>
              <a:ext uri="{FF2B5EF4-FFF2-40B4-BE49-F238E27FC236}">
                <a16:creationId xmlns:a16="http://schemas.microsoft.com/office/drawing/2014/main" id="{4EC0317E-DAC6-43FA-63D8-DEBF01DE5E42}"/>
              </a:ext>
            </a:extLst>
          </p:cNvPr>
          <p:cNvSpPr txBox="1"/>
          <p:nvPr/>
        </p:nvSpPr>
        <p:spPr>
          <a:xfrm>
            <a:off x="2847623" y="6445956"/>
            <a:ext cx="54525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Cambria"/>
              </a:rPr>
              <a:t>IT20126438</a:t>
            </a:r>
            <a:r>
              <a:rPr lang="en-US">
                <a:latin typeface="Cambria"/>
              </a:rPr>
              <a:t>  |   Colambage K.G</a:t>
            </a:r>
            <a:r>
              <a:rPr lang="en-US" b="1">
                <a:latin typeface="Cambria"/>
              </a:rPr>
              <a:t>   </a:t>
            </a:r>
            <a:r>
              <a:rPr lang="en-US">
                <a:latin typeface="Cambria"/>
              </a:rPr>
              <a:t>|   TMP-23-035</a:t>
            </a:r>
            <a:endParaRPr lang="en-US"/>
          </a:p>
        </p:txBody>
      </p:sp>
    </p:spTree>
    <p:extLst>
      <p:ext uri="{BB962C8B-B14F-4D97-AF65-F5344CB8AC3E}">
        <p14:creationId xmlns:p14="http://schemas.microsoft.com/office/powerpoint/2010/main" val="1068301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92F25C-6452-89A6-B0F7-9C40DED9193D}"/>
              </a:ext>
            </a:extLst>
          </p:cNvPr>
          <p:cNvSpPr>
            <a:spLocks noGrp="1"/>
          </p:cNvSpPr>
          <p:nvPr>
            <p:ph type="dt" sz="half" idx="10"/>
          </p:nvPr>
        </p:nvSpPr>
        <p:spPr/>
        <p:txBody>
          <a:bodyPr/>
          <a:lstStyle/>
          <a:p>
            <a:fld id="{FE591348-09E4-442C-8629-707F7323C267}" type="datetime1">
              <a:rPr lang="en-US" smtClean="0"/>
              <a:t>9/8/2023</a:t>
            </a:fld>
            <a:endParaRPr lang="en-US"/>
          </a:p>
        </p:txBody>
      </p:sp>
      <p:sp>
        <p:nvSpPr>
          <p:cNvPr id="3" name="Slide Number Placeholder 2">
            <a:extLst>
              <a:ext uri="{FF2B5EF4-FFF2-40B4-BE49-F238E27FC236}">
                <a16:creationId xmlns:a16="http://schemas.microsoft.com/office/drawing/2014/main" id="{7B2DF386-A581-1AB5-BDB9-F311D1E7203D}"/>
              </a:ext>
            </a:extLst>
          </p:cNvPr>
          <p:cNvSpPr>
            <a:spLocks noGrp="1"/>
          </p:cNvSpPr>
          <p:nvPr>
            <p:ph type="sldNum" sz="quarter" idx="12"/>
          </p:nvPr>
        </p:nvSpPr>
        <p:spPr/>
        <p:txBody>
          <a:bodyPr/>
          <a:lstStyle/>
          <a:p>
            <a:fld id="{D57F1E4F-1CFF-5643-939E-217C01CDF565}" type="slidenum">
              <a:rPr lang="en-US" smtClean="0"/>
              <a:pPr/>
              <a:t>22</a:t>
            </a:fld>
            <a:endParaRPr lang="en-US"/>
          </a:p>
        </p:txBody>
      </p:sp>
      <p:sp>
        <p:nvSpPr>
          <p:cNvPr id="4" name="Title 1">
            <a:extLst>
              <a:ext uri="{FF2B5EF4-FFF2-40B4-BE49-F238E27FC236}">
                <a16:creationId xmlns:a16="http://schemas.microsoft.com/office/drawing/2014/main" id="{D2111977-4D5D-F522-FEB7-2B3F12473C46}"/>
              </a:ext>
            </a:extLst>
          </p:cNvPr>
          <p:cNvSpPr txBox="1">
            <a:spLocks/>
          </p:cNvSpPr>
          <p:nvPr/>
        </p:nvSpPr>
        <p:spPr>
          <a:xfrm>
            <a:off x="863927" y="1976021"/>
            <a:ext cx="10464143" cy="2905957"/>
          </a:xfrm>
          <a:prstGeom prst="rect">
            <a:avLst/>
          </a:prstGeom>
        </p:spPr>
        <p:txBody>
          <a:bodyPr lIns="91440" tIns="45720" rIns="91440" bIns="45720" anchor="t">
            <a:normAutofit fontScale="97500" lnSpcReduction="100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defRPr/>
            </a:pPr>
            <a:r>
              <a:rPr lang="en-US" sz="3700">
                <a:latin typeface="Calibri"/>
                <a:ea typeface="Calibri"/>
                <a:cs typeface="Calibri"/>
              </a:rPr>
              <a:t>"How can generating questions and answers and categorizing them according to Bloom's taxonomy is the limited availability of question generation techniques specifically designed to align with the taxonomy .</a:t>
            </a:r>
            <a:r>
              <a:rPr lang="en-US">
                <a:latin typeface="Söhne"/>
              </a:rPr>
              <a:t>?"</a:t>
            </a:r>
            <a:endParaRPr lang="en-US"/>
          </a:p>
        </p:txBody>
      </p:sp>
      <p:sp>
        <p:nvSpPr>
          <p:cNvPr id="5" name="Subtitle 2">
            <a:extLst>
              <a:ext uri="{FF2B5EF4-FFF2-40B4-BE49-F238E27FC236}">
                <a16:creationId xmlns:a16="http://schemas.microsoft.com/office/drawing/2014/main" id="{46FC9C78-FF84-CC63-E4AD-31B8C2236150}"/>
              </a:ext>
            </a:extLst>
          </p:cNvPr>
          <p:cNvSpPr txBox="1">
            <a:spLocks/>
          </p:cNvSpPr>
          <p:nvPr/>
        </p:nvSpPr>
        <p:spPr>
          <a:xfrm>
            <a:off x="2906138" y="343498"/>
            <a:ext cx="7874964" cy="641489"/>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Clr>
                <a:srgbClr val="0F6FC6"/>
              </a:buClr>
              <a:buFont typeface="Wingdings 3" charset="2"/>
              <a:buNone/>
            </a:pPr>
            <a:r>
              <a:rPr lang="en-US" sz="6000" b="1">
                <a:solidFill>
                  <a:schemeClr val="tx1"/>
                </a:solidFill>
                <a:latin typeface="+mj-lt"/>
                <a:ea typeface="+mj-ea"/>
                <a:cs typeface="+mj-cs"/>
              </a:rPr>
              <a:t>Research Problem</a:t>
            </a:r>
          </a:p>
        </p:txBody>
      </p:sp>
      <p:pic>
        <p:nvPicPr>
          <p:cNvPr id="6" name="Picture 5" descr="A yellow emoji with a black background&#10;&#10;Description automatically generated">
            <a:extLst>
              <a:ext uri="{FF2B5EF4-FFF2-40B4-BE49-F238E27FC236}">
                <a16:creationId xmlns:a16="http://schemas.microsoft.com/office/drawing/2014/main" id="{692DFEF1-409F-E259-87EF-726BAD9E72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7839" y="4577956"/>
            <a:ext cx="1210231" cy="1297216"/>
          </a:xfrm>
          <a:prstGeom prst="rect">
            <a:avLst/>
          </a:prstGeom>
        </p:spPr>
      </p:pic>
      <p:sp>
        <p:nvSpPr>
          <p:cNvPr id="8" name="Rectangle 7">
            <a:extLst>
              <a:ext uri="{FF2B5EF4-FFF2-40B4-BE49-F238E27FC236}">
                <a16:creationId xmlns:a16="http://schemas.microsoft.com/office/drawing/2014/main" id="{BB3AD333-A656-E52C-2C69-3A730C843B7C}"/>
              </a:ext>
            </a:extLst>
          </p:cNvPr>
          <p:cNvSpPr/>
          <p:nvPr/>
        </p:nvSpPr>
        <p:spPr>
          <a:xfrm>
            <a:off x="2632435" y="652101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IT20126438</a:t>
            </a:r>
            <a:r>
              <a:rPr lang="en-US">
                <a:solidFill>
                  <a:schemeClr val="tx1"/>
                </a:solidFill>
              </a:rPr>
              <a:t>  </a:t>
            </a:r>
            <a:r>
              <a:rPr lang="en-US" sz="1800">
                <a:solidFill>
                  <a:schemeClr val="tx1"/>
                </a:solidFill>
              </a:rPr>
              <a:t> |</a:t>
            </a:r>
            <a:r>
              <a:rPr lang="en-US">
                <a:solidFill>
                  <a:schemeClr val="tx1"/>
                </a:solidFill>
              </a:rPr>
              <a:t>   </a:t>
            </a:r>
            <a:r>
              <a:rPr lang="en-US" b="1" err="1">
                <a:solidFill>
                  <a:schemeClr val="tx1"/>
                </a:solidFill>
              </a:rPr>
              <a:t>Colambage</a:t>
            </a:r>
            <a:r>
              <a:rPr lang="en-US" b="1">
                <a:solidFill>
                  <a:schemeClr val="tx1"/>
                </a:solidFill>
              </a:rPr>
              <a:t> K.G </a:t>
            </a:r>
            <a:r>
              <a:rPr lang="en-US" sz="1800" b="1">
                <a:solidFill>
                  <a:schemeClr val="tx1"/>
                </a:solidFill>
              </a:rPr>
              <a:t> </a:t>
            </a:r>
            <a:r>
              <a:rPr lang="en-US" sz="1800">
                <a:solidFill>
                  <a:schemeClr val="tx1"/>
                </a:solidFill>
              </a:rPr>
              <a:t>| </a:t>
            </a:r>
            <a:r>
              <a:rPr kumimoji="0" lang="en-US" sz="1800" b="0" i="0" u="none" strike="noStrike" kern="0" cap="none" spc="0" normalizeH="0" baseline="0" noProof="0">
                <a:ln>
                  <a:noFill/>
                </a:ln>
                <a:effectLst/>
                <a:uLnTx/>
                <a:uFillTx/>
                <a:latin typeface="Cambria"/>
                <a:ea typeface="+mn-ea"/>
                <a:cs typeface="+mn-cs"/>
              </a:rPr>
              <a:t>2</a:t>
            </a:r>
            <a:r>
              <a:rPr lang="en-US" b="1" kern="0">
                <a:solidFill>
                  <a:schemeClr val="tx1"/>
                </a:solidFill>
                <a:latin typeface="Cambria"/>
              </a:rPr>
              <a:t>20</a:t>
            </a:r>
            <a:r>
              <a:rPr kumimoji="0" lang="en-US" sz="1800" b="1" i="0" u="none" strike="noStrike" kern="0" cap="none" spc="0" normalizeH="0" baseline="0" noProof="0">
                <a:ln>
                  <a:noFill/>
                </a:ln>
                <a:solidFill>
                  <a:schemeClr val="tx1"/>
                </a:solidFill>
                <a:effectLst/>
                <a:uLnTx/>
                <a:uFillTx/>
                <a:latin typeface="Cambria"/>
                <a:ea typeface="+mn-ea"/>
                <a:cs typeface="+mn-cs"/>
              </a:rPr>
              <a:t>23-035</a:t>
            </a:r>
            <a:endParaRPr lang="en-US" sz="1800" b="1">
              <a:solidFill>
                <a:schemeClr val="tx1"/>
              </a:solidFill>
            </a:endParaRPr>
          </a:p>
        </p:txBody>
      </p:sp>
    </p:spTree>
    <p:extLst>
      <p:ext uri="{BB962C8B-B14F-4D97-AF65-F5344CB8AC3E}">
        <p14:creationId xmlns:p14="http://schemas.microsoft.com/office/powerpoint/2010/main" val="5592291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65050F-53FD-3347-B235-E5C6737B25D9}"/>
              </a:ext>
            </a:extLst>
          </p:cNvPr>
          <p:cNvSpPr>
            <a:spLocks noGrp="1"/>
          </p:cNvSpPr>
          <p:nvPr>
            <p:ph type="dt" sz="half" idx="10"/>
          </p:nvPr>
        </p:nvSpPr>
        <p:spPr/>
        <p:txBody>
          <a:bodyPr/>
          <a:lstStyle/>
          <a:p>
            <a:fld id="{07EF1EAF-A25F-4296-8512-23D9629D33A5}" type="datetime1">
              <a:rPr lang="en-US" smtClean="0"/>
              <a:t>9/8/2023</a:t>
            </a:fld>
            <a:endParaRPr lang="en-US"/>
          </a:p>
        </p:txBody>
      </p:sp>
      <p:sp>
        <p:nvSpPr>
          <p:cNvPr id="3" name="Slide Number Placeholder 2">
            <a:extLst>
              <a:ext uri="{FF2B5EF4-FFF2-40B4-BE49-F238E27FC236}">
                <a16:creationId xmlns:a16="http://schemas.microsoft.com/office/drawing/2014/main" id="{6A300C81-2948-B005-C58C-35132087865B}"/>
              </a:ext>
            </a:extLst>
          </p:cNvPr>
          <p:cNvSpPr>
            <a:spLocks noGrp="1"/>
          </p:cNvSpPr>
          <p:nvPr>
            <p:ph type="sldNum" sz="quarter" idx="12"/>
          </p:nvPr>
        </p:nvSpPr>
        <p:spPr/>
        <p:txBody>
          <a:bodyPr/>
          <a:lstStyle/>
          <a:p>
            <a:fld id="{D57F1E4F-1CFF-5643-939E-217C01CDF565}" type="slidenum">
              <a:rPr lang="en-US" smtClean="0"/>
              <a:pPr/>
              <a:t>23</a:t>
            </a:fld>
            <a:endParaRPr lang="en-US"/>
          </a:p>
        </p:txBody>
      </p:sp>
      <p:sp>
        <p:nvSpPr>
          <p:cNvPr id="4" name="Title 1">
            <a:extLst>
              <a:ext uri="{FF2B5EF4-FFF2-40B4-BE49-F238E27FC236}">
                <a16:creationId xmlns:a16="http://schemas.microsoft.com/office/drawing/2014/main" id="{327985E4-5FF0-7383-8C29-ADAFA8EB2679}"/>
              </a:ext>
            </a:extLst>
          </p:cNvPr>
          <p:cNvSpPr txBox="1">
            <a:spLocks/>
          </p:cNvSpPr>
          <p:nvPr/>
        </p:nvSpPr>
        <p:spPr>
          <a:xfrm>
            <a:off x="700841" y="336828"/>
            <a:ext cx="10526609" cy="1200329"/>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PROPOSED SOLUTION</a:t>
            </a:r>
          </a:p>
        </p:txBody>
      </p:sp>
      <p:sp>
        <p:nvSpPr>
          <p:cNvPr id="5" name="Rectangle 1">
            <a:extLst>
              <a:ext uri="{FF2B5EF4-FFF2-40B4-BE49-F238E27FC236}">
                <a16:creationId xmlns:a16="http://schemas.microsoft.com/office/drawing/2014/main" id="{64F4975C-5C26-8028-23E1-396ECC506421}"/>
              </a:ext>
            </a:extLst>
          </p:cNvPr>
          <p:cNvSpPr>
            <a:spLocks noChangeArrowheads="1"/>
          </p:cNvSpPr>
          <p:nvPr/>
        </p:nvSpPr>
        <p:spPr bwMode="auto">
          <a:xfrm>
            <a:off x="152400" y="1968043"/>
            <a:ext cx="11887200"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buFont typeface="Arial,Sans-Serif"/>
              <a:buChar char="•"/>
            </a:pPr>
            <a:r>
              <a:rPr lang="en-US" sz="2800">
                <a:latin typeface="Calibri"/>
                <a:ea typeface="Calibri"/>
                <a:cs typeface="Calibri"/>
              </a:rPr>
              <a:t>Develop a question generation framework that explicitly incorporates the cognitive complexity levels defined by Bloom's taxonomy. The framework can utilize natural language processing techniques, machine learning algorithms, and educational domain knowledge to automatically generate questions that align with the desired taxonomy level.</a:t>
            </a:r>
          </a:p>
          <a:p>
            <a:pPr marL="342900" indent="-342900" eaLnBrk="0" fontAlgn="base" hangingPunct="0">
              <a:spcBef>
                <a:spcPct val="0"/>
              </a:spcBef>
              <a:spcAft>
                <a:spcPct val="0"/>
              </a:spcAft>
              <a:buFont typeface="Arial" panose="020B0604020202020204" pitchFamily="34" charset="0"/>
              <a:buChar char="•"/>
            </a:pPr>
            <a:br>
              <a:rPr lang="en-US" altLang="en-US" sz="2800">
                <a:latin typeface="Söhne"/>
              </a:rPr>
            </a:br>
            <a:endParaRPr lang="en-US" altLang="en-US" sz="2800">
              <a:solidFill>
                <a:prstClr val="black"/>
              </a:solidFill>
              <a:latin typeface="Söhne"/>
            </a:endParaRPr>
          </a:p>
        </p:txBody>
      </p:sp>
      <p:pic>
        <p:nvPicPr>
          <p:cNvPr id="7" name="Picture 6" descr="A yellow smiley face and a light bulb&#10;&#10;Description automatically generated">
            <a:extLst>
              <a:ext uri="{FF2B5EF4-FFF2-40B4-BE49-F238E27FC236}">
                <a16:creationId xmlns:a16="http://schemas.microsoft.com/office/drawing/2014/main" id="{5617AE8F-1231-75BE-FDF9-512BC422D2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8875" y="4019360"/>
            <a:ext cx="1454515" cy="1830537"/>
          </a:xfrm>
          <a:prstGeom prst="rect">
            <a:avLst/>
          </a:prstGeom>
        </p:spPr>
      </p:pic>
      <p:sp>
        <p:nvSpPr>
          <p:cNvPr id="9" name="Rectangle 8">
            <a:extLst>
              <a:ext uri="{FF2B5EF4-FFF2-40B4-BE49-F238E27FC236}">
                <a16:creationId xmlns:a16="http://schemas.microsoft.com/office/drawing/2014/main" id="{55A7570B-7CD8-7F4C-76C9-82BE7B84A98B}"/>
              </a:ext>
            </a:extLst>
          </p:cNvPr>
          <p:cNvSpPr/>
          <p:nvPr/>
        </p:nvSpPr>
        <p:spPr>
          <a:xfrm>
            <a:off x="2632435" y="652101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IT20126438</a:t>
            </a:r>
            <a:r>
              <a:rPr lang="en-US">
                <a:solidFill>
                  <a:schemeClr val="tx1"/>
                </a:solidFill>
              </a:rPr>
              <a:t>  </a:t>
            </a:r>
            <a:r>
              <a:rPr lang="en-US" sz="1800">
                <a:solidFill>
                  <a:schemeClr val="tx1"/>
                </a:solidFill>
              </a:rPr>
              <a:t> |</a:t>
            </a:r>
            <a:r>
              <a:rPr lang="en-US">
                <a:solidFill>
                  <a:schemeClr val="tx1"/>
                </a:solidFill>
              </a:rPr>
              <a:t>   </a:t>
            </a:r>
            <a:r>
              <a:rPr lang="en-US" b="1" err="1">
                <a:solidFill>
                  <a:schemeClr val="tx1"/>
                </a:solidFill>
              </a:rPr>
              <a:t>Colambage</a:t>
            </a:r>
            <a:r>
              <a:rPr lang="en-US" b="1">
                <a:solidFill>
                  <a:schemeClr val="tx1"/>
                </a:solidFill>
              </a:rPr>
              <a:t> K.G </a:t>
            </a:r>
            <a:r>
              <a:rPr lang="en-US" sz="1800" b="1">
                <a:solidFill>
                  <a:schemeClr val="tx1"/>
                </a:solidFill>
              </a:rPr>
              <a:t> </a:t>
            </a:r>
            <a:r>
              <a:rPr lang="en-US" sz="1800">
                <a:solidFill>
                  <a:schemeClr val="tx1"/>
                </a:solidFill>
              </a:rPr>
              <a:t>| </a:t>
            </a:r>
            <a:r>
              <a:rPr kumimoji="0" lang="en-US" sz="1800" b="0" i="0" u="none" strike="noStrike" kern="0" cap="none" spc="0" normalizeH="0" baseline="0" noProof="0">
                <a:ln>
                  <a:noFill/>
                </a:ln>
                <a:effectLst/>
                <a:uLnTx/>
                <a:uFillTx/>
                <a:latin typeface="Cambria"/>
                <a:ea typeface="+mn-ea"/>
                <a:cs typeface="+mn-cs"/>
              </a:rPr>
              <a:t>2</a:t>
            </a:r>
            <a:r>
              <a:rPr lang="en-US" b="1" kern="0">
                <a:solidFill>
                  <a:schemeClr val="tx1"/>
                </a:solidFill>
                <a:latin typeface="Cambria"/>
              </a:rPr>
              <a:t>20</a:t>
            </a:r>
            <a:r>
              <a:rPr kumimoji="0" lang="en-US" sz="1800" b="1" i="0" u="none" strike="noStrike" kern="0" cap="none" spc="0" normalizeH="0" baseline="0" noProof="0">
                <a:ln>
                  <a:noFill/>
                </a:ln>
                <a:solidFill>
                  <a:schemeClr val="tx1"/>
                </a:solidFill>
                <a:effectLst/>
                <a:uLnTx/>
                <a:uFillTx/>
                <a:latin typeface="Cambria"/>
                <a:ea typeface="+mn-ea"/>
                <a:cs typeface="+mn-cs"/>
              </a:rPr>
              <a:t>23-035</a:t>
            </a:r>
            <a:endParaRPr lang="en-US" sz="1800" b="1">
              <a:solidFill>
                <a:schemeClr val="tx1"/>
              </a:solidFill>
            </a:endParaRPr>
          </a:p>
        </p:txBody>
      </p:sp>
    </p:spTree>
    <p:extLst>
      <p:ext uri="{BB962C8B-B14F-4D97-AF65-F5344CB8AC3E}">
        <p14:creationId xmlns:p14="http://schemas.microsoft.com/office/powerpoint/2010/main" val="37997952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B143FA-4C63-0902-74D7-6B69E942C25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IT20126438</a:t>
            </a:r>
            <a:r>
              <a:rPr lang="en-US">
                <a:solidFill>
                  <a:schemeClr val="tx1"/>
                </a:solidFill>
              </a:rPr>
              <a:t>  </a:t>
            </a:r>
            <a:r>
              <a:rPr lang="en-US" sz="1800">
                <a:solidFill>
                  <a:schemeClr val="tx1"/>
                </a:solidFill>
              </a:rPr>
              <a:t> |</a:t>
            </a:r>
            <a:r>
              <a:rPr lang="en-US">
                <a:solidFill>
                  <a:schemeClr val="tx1"/>
                </a:solidFill>
              </a:rPr>
              <a:t>   </a:t>
            </a:r>
            <a:r>
              <a:rPr lang="en-US" b="1" err="1">
                <a:solidFill>
                  <a:schemeClr val="tx1"/>
                </a:solidFill>
              </a:rPr>
              <a:t>Colambage</a:t>
            </a:r>
            <a:r>
              <a:rPr lang="en-US" b="1">
                <a:solidFill>
                  <a:schemeClr val="tx1"/>
                </a:solidFill>
              </a:rPr>
              <a:t> K.G </a:t>
            </a:r>
            <a:r>
              <a:rPr lang="en-US" sz="1800" b="1">
                <a:solidFill>
                  <a:schemeClr val="tx1"/>
                </a:solidFill>
              </a:rPr>
              <a:t> </a:t>
            </a:r>
            <a:r>
              <a:rPr lang="en-US" sz="1800">
                <a:solidFill>
                  <a:schemeClr val="tx1"/>
                </a:solidFill>
              </a:rPr>
              <a:t>| </a:t>
            </a:r>
            <a:r>
              <a:rPr kumimoji="0" lang="en-US" sz="1800" b="0" i="0" u="none" strike="noStrike" kern="0" cap="none" spc="0" normalizeH="0" baseline="0" noProof="0">
                <a:ln>
                  <a:noFill/>
                </a:ln>
                <a:effectLst/>
                <a:uLnTx/>
                <a:uFillTx/>
                <a:latin typeface="Cambria"/>
                <a:ea typeface="+mn-ea"/>
                <a:cs typeface="+mn-cs"/>
              </a:rPr>
              <a:t>2</a:t>
            </a:r>
            <a:r>
              <a:rPr lang="en-US" b="1" kern="0">
                <a:solidFill>
                  <a:schemeClr val="tx1"/>
                </a:solidFill>
                <a:latin typeface="Cambria"/>
              </a:rPr>
              <a:t>20</a:t>
            </a:r>
            <a:r>
              <a:rPr kumimoji="0" lang="en-US" sz="1800" b="1" i="0" u="none" strike="noStrike" kern="0" cap="none" spc="0" normalizeH="0" baseline="0" noProof="0">
                <a:ln>
                  <a:noFill/>
                </a:ln>
                <a:solidFill>
                  <a:schemeClr val="tx1"/>
                </a:solidFill>
                <a:effectLst/>
                <a:uLnTx/>
                <a:uFillTx/>
                <a:latin typeface="Cambria"/>
                <a:ea typeface="+mn-ea"/>
                <a:cs typeface="+mn-cs"/>
              </a:rPr>
              <a:t>23-035</a:t>
            </a:r>
            <a:endParaRPr lang="en-US" sz="1800" b="1">
              <a:solidFill>
                <a:schemeClr val="tx1"/>
              </a:solidFill>
            </a:endParaRPr>
          </a:p>
        </p:txBody>
      </p:sp>
      <p:sp>
        <p:nvSpPr>
          <p:cNvPr id="4" name="Title 1">
            <a:extLst>
              <a:ext uri="{FF2B5EF4-FFF2-40B4-BE49-F238E27FC236}">
                <a16:creationId xmlns:a16="http://schemas.microsoft.com/office/drawing/2014/main" id="{FAAD4AFC-4130-C491-DAC7-24D571477290}"/>
              </a:ext>
            </a:extLst>
          </p:cNvPr>
          <p:cNvSpPr txBox="1">
            <a:spLocks/>
          </p:cNvSpPr>
          <p:nvPr/>
        </p:nvSpPr>
        <p:spPr>
          <a:xfrm>
            <a:off x="728716" y="190520"/>
            <a:ext cx="10526609" cy="1200329"/>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RESEARCH GAP</a:t>
            </a:r>
          </a:p>
        </p:txBody>
      </p:sp>
      <p:grpSp>
        <p:nvGrpSpPr>
          <p:cNvPr id="5" name="Group 4">
            <a:extLst>
              <a:ext uri="{FF2B5EF4-FFF2-40B4-BE49-F238E27FC236}">
                <a16:creationId xmlns:a16="http://schemas.microsoft.com/office/drawing/2014/main" id="{0638EAE3-EE06-13C6-40BD-ECE3C1506FA7}"/>
              </a:ext>
            </a:extLst>
          </p:cNvPr>
          <p:cNvGrpSpPr/>
          <p:nvPr/>
        </p:nvGrpSpPr>
        <p:grpSpPr>
          <a:xfrm>
            <a:off x="573971" y="1390849"/>
            <a:ext cx="11044060" cy="4672326"/>
            <a:chOff x="573971" y="1390849"/>
            <a:chExt cx="11044060" cy="4672326"/>
          </a:xfrm>
        </p:grpSpPr>
        <p:sp>
          <p:nvSpPr>
            <p:cNvPr id="6" name="Rectangle: Rounded Corners 5">
              <a:extLst>
                <a:ext uri="{FF2B5EF4-FFF2-40B4-BE49-F238E27FC236}">
                  <a16:creationId xmlns:a16="http://schemas.microsoft.com/office/drawing/2014/main" id="{91A88BD8-8EA0-4896-B10A-13328464DB71}"/>
                </a:ext>
              </a:extLst>
            </p:cNvPr>
            <p:cNvSpPr/>
            <p:nvPr/>
          </p:nvSpPr>
          <p:spPr>
            <a:xfrm>
              <a:off x="573971" y="1390849"/>
              <a:ext cx="4431323" cy="4672326"/>
            </a:xfrm>
            <a:prstGeom prst="round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AE9044FE-0368-B493-F7D8-9B4A6F25FEE9}"/>
                </a:ext>
              </a:extLst>
            </p:cNvPr>
            <p:cNvSpPr/>
            <p:nvPr/>
          </p:nvSpPr>
          <p:spPr>
            <a:xfrm>
              <a:off x="7186708" y="1390849"/>
              <a:ext cx="4431323" cy="4672326"/>
            </a:xfrm>
            <a:prstGeom prst="round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8E146A9-2506-FB5B-8052-F323C343FFFD}"/>
                </a:ext>
              </a:extLst>
            </p:cNvPr>
            <p:cNvSpPr/>
            <p:nvPr/>
          </p:nvSpPr>
          <p:spPr>
            <a:xfrm>
              <a:off x="5339288" y="2743199"/>
              <a:ext cx="1513424" cy="1569660"/>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9600" b="1">
                  <a:ln/>
                  <a:solidFill>
                    <a:schemeClr val="accent4"/>
                  </a:solidFill>
                </a:rPr>
                <a:t>VS</a:t>
              </a:r>
              <a:endParaRPr lang="en-US" sz="9600" b="1" cap="none" spc="0">
                <a:ln/>
                <a:solidFill>
                  <a:schemeClr val="accent4"/>
                </a:solidFill>
                <a:effectLst/>
              </a:endParaRPr>
            </a:p>
          </p:txBody>
        </p:sp>
      </p:grpSp>
      <p:sp>
        <p:nvSpPr>
          <p:cNvPr id="3" name="TextBox 2">
            <a:extLst>
              <a:ext uri="{FF2B5EF4-FFF2-40B4-BE49-F238E27FC236}">
                <a16:creationId xmlns:a16="http://schemas.microsoft.com/office/drawing/2014/main" id="{227E1AFB-037A-F8FC-19BE-D5AD39064FE4}"/>
              </a:ext>
            </a:extLst>
          </p:cNvPr>
          <p:cNvSpPr txBox="1"/>
          <p:nvPr/>
        </p:nvSpPr>
        <p:spPr>
          <a:xfrm>
            <a:off x="871268" y="2107723"/>
            <a:ext cx="351957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dk1"/>
                </a:solidFill>
                <a:latin typeface="Cambria"/>
                <a:ea typeface="Cambria"/>
                <a:cs typeface="Calibri"/>
              </a:rPr>
              <a:t>That generates, multiple-choice questions based on lecture notes. Use NLG</a:t>
            </a:r>
            <a:endParaRPr lang="en-US" sz="2400">
              <a:solidFill>
                <a:schemeClr val="dk1"/>
              </a:solidFill>
            </a:endParaRPr>
          </a:p>
        </p:txBody>
      </p:sp>
      <p:sp>
        <p:nvSpPr>
          <p:cNvPr id="9" name="TextBox 8">
            <a:extLst>
              <a:ext uri="{FF2B5EF4-FFF2-40B4-BE49-F238E27FC236}">
                <a16:creationId xmlns:a16="http://schemas.microsoft.com/office/drawing/2014/main" id="{D68ED4F0-31EC-424A-CCDD-0D398567D42F}"/>
              </a:ext>
            </a:extLst>
          </p:cNvPr>
          <p:cNvSpPr txBox="1"/>
          <p:nvPr/>
        </p:nvSpPr>
        <p:spPr>
          <a:xfrm>
            <a:off x="770628" y="3732363"/>
            <a:ext cx="4051539"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dk1"/>
                </a:solidFill>
                <a:latin typeface="Cambria"/>
                <a:ea typeface="Cambria"/>
                <a:cs typeface="Calibri"/>
              </a:rPr>
              <a:t>Generating self-study questions with a knowledge graph and Bloom's Taxonomy to generating quiz questions. </a:t>
            </a:r>
          </a:p>
        </p:txBody>
      </p:sp>
      <p:sp>
        <p:nvSpPr>
          <p:cNvPr id="11" name="Rectangle 10">
            <a:extLst>
              <a:ext uri="{FF2B5EF4-FFF2-40B4-BE49-F238E27FC236}">
                <a16:creationId xmlns:a16="http://schemas.microsoft.com/office/drawing/2014/main" id="{4210897F-5F49-1A0F-03D2-F5720A137C5E}"/>
              </a:ext>
            </a:extLst>
          </p:cNvPr>
          <p:cNvSpPr/>
          <p:nvPr/>
        </p:nvSpPr>
        <p:spPr>
          <a:xfrm>
            <a:off x="1098578" y="1088547"/>
            <a:ext cx="3382107" cy="70920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ln w="0"/>
                <a:solidFill>
                  <a:schemeClr val="accent1"/>
                </a:solidFill>
                <a:effectLst>
                  <a:outerShdw blurRad="38100" dist="25400" dir="5400000" algn="ctr" rotWithShape="0">
                    <a:srgbClr val="6E747A">
                      <a:alpha val="43000"/>
                    </a:srgbClr>
                  </a:outerShdw>
                </a:effectLst>
              </a:rPr>
              <a:t>Previous Studies</a:t>
            </a:r>
          </a:p>
        </p:txBody>
      </p:sp>
      <p:sp>
        <p:nvSpPr>
          <p:cNvPr id="13" name="Rectangle 12">
            <a:extLst>
              <a:ext uri="{FF2B5EF4-FFF2-40B4-BE49-F238E27FC236}">
                <a16:creationId xmlns:a16="http://schemas.microsoft.com/office/drawing/2014/main" id="{4868645B-29AD-C297-68B9-3969AE219D27}"/>
              </a:ext>
            </a:extLst>
          </p:cNvPr>
          <p:cNvSpPr/>
          <p:nvPr/>
        </p:nvSpPr>
        <p:spPr>
          <a:xfrm>
            <a:off x="7789429" y="1088547"/>
            <a:ext cx="3382107" cy="70920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ln w="0"/>
                <a:solidFill>
                  <a:schemeClr val="accent1"/>
                </a:solidFill>
                <a:effectLst>
                  <a:outerShdw blurRad="38100" dist="25400" dir="5400000" algn="ctr" rotWithShape="0">
                    <a:srgbClr val="6E747A">
                      <a:alpha val="43000"/>
                    </a:srgbClr>
                  </a:outerShdw>
                </a:effectLst>
              </a:rPr>
              <a:t>This Study</a:t>
            </a:r>
          </a:p>
        </p:txBody>
      </p:sp>
      <p:sp>
        <p:nvSpPr>
          <p:cNvPr id="14" name="TextBox 13">
            <a:extLst>
              <a:ext uri="{FF2B5EF4-FFF2-40B4-BE49-F238E27FC236}">
                <a16:creationId xmlns:a16="http://schemas.microsoft.com/office/drawing/2014/main" id="{271FF6A5-7A1B-FB43-3C0D-8931C279CC10}"/>
              </a:ext>
            </a:extLst>
          </p:cNvPr>
          <p:cNvSpPr txBox="1"/>
          <p:nvPr/>
        </p:nvSpPr>
        <p:spPr>
          <a:xfrm>
            <a:off x="1877683" y="550077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ea typeface="Calibri"/>
              <a:cs typeface="Calibri"/>
            </a:endParaRPr>
          </a:p>
        </p:txBody>
      </p:sp>
      <p:sp>
        <p:nvSpPr>
          <p:cNvPr id="10" name="TextBox 9">
            <a:extLst>
              <a:ext uri="{FF2B5EF4-FFF2-40B4-BE49-F238E27FC236}">
                <a16:creationId xmlns:a16="http://schemas.microsoft.com/office/drawing/2014/main" id="{B3F14285-A88F-E7DF-D5F3-4463306ACB11}"/>
              </a:ext>
            </a:extLst>
          </p:cNvPr>
          <p:cNvSpPr txBox="1"/>
          <p:nvPr/>
        </p:nvSpPr>
        <p:spPr>
          <a:xfrm>
            <a:off x="7427344" y="2021457"/>
            <a:ext cx="4051539"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Cambria"/>
                <a:ea typeface="Cambria"/>
              </a:rPr>
              <a:t>Generate True or false Questions and multiple choice Questions  based on Paragraph. Use NLP</a:t>
            </a:r>
          </a:p>
        </p:txBody>
      </p:sp>
      <p:sp>
        <p:nvSpPr>
          <p:cNvPr id="12" name="TextBox 11">
            <a:extLst>
              <a:ext uri="{FF2B5EF4-FFF2-40B4-BE49-F238E27FC236}">
                <a16:creationId xmlns:a16="http://schemas.microsoft.com/office/drawing/2014/main" id="{44B96D50-9BE2-45BA-D27A-D9C86A399F0D}"/>
              </a:ext>
            </a:extLst>
          </p:cNvPr>
          <p:cNvSpPr txBox="1"/>
          <p:nvPr/>
        </p:nvSpPr>
        <p:spPr>
          <a:xfrm>
            <a:off x="7527986" y="3833004"/>
            <a:ext cx="373523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Cambria"/>
                <a:ea typeface="Cambria"/>
              </a:rPr>
              <a:t>Exam Based Self learning system Generate Questions &amp; Answers Categorize Bloom's Taxonomy level.</a:t>
            </a:r>
          </a:p>
        </p:txBody>
      </p:sp>
    </p:spTree>
    <p:extLst>
      <p:ext uri="{BB962C8B-B14F-4D97-AF65-F5344CB8AC3E}">
        <p14:creationId xmlns:p14="http://schemas.microsoft.com/office/powerpoint/2010/main" val="14500283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8B07E7-CD79-07DB-57EA-6D9EE88E8037}"/>
              </a:ext>
            </a:extLst>
          </p:cNvPr>
          <p:cNvSpPr>
            <a:spLocks noGrp="1"/>
          </p:cNvSpPr>
          <p:nvPr>
            <p:ph type="dt" sz="half" idx="10"/>
          </p:nvPr>
        </p:nvSpPr>
        <p:spPr/>
        <p:txBody>
          <a:bodyPr/>
          <a:lstStyle/>
          <a:p>
            <a:fld id="{6CF2C5C9-EBC6-48D9-A047-018CBD648B37}" type="datetime1">
              <a:rPr lang="en-US"/>
              <a:t>9/8/2023</a:t>
            </a:fld>
            <a:endParaRPr lang="en-US"/>
          </a:p>
        </p:txBody>
      </p:sp>
      <p:sp>
        <p:nvSpPr>
          <p:cNvPr id="3" name="Slide Number Placeholder 2">
            <a:extLst>
              <a:ext uri="{FF2B5EF4-FFF2-40B4-BE49-F238E27FC236}">
                <a16:creationId xmlns:a16="http://schemas.microsoft.com/office/drawing/2014/main" id="{70E5CEC0-EE6D-B3A3-6EB1-C54B7A64B814}"/>
              </a:ext>
            </a:extLst>
          </p:cNvPr>
          <p:cNvSpPr>
            <a:spLocks noGrp="1"/>
          </p:cNvSpPr>
          <p:nvPr>
            <p:ph type="sldNum" sz="quarter" idx="12"/>
          </p:nvPr>
        </p:nvSpPr>
        <p:spPr/>
        <p:txBody>
          <a:bodyPr/>
          <a:lstStyle/>
          <a:p>
            <a:fld id="{D57F1E4F-1CFF-5643-939E-217C01CDF565}" type="slidenum">
              <a:rPr lang="en-US" smtClean="0"/>
              <a:pPr/>
              <a:t>25</a:t>
            </a:fld>
            <a:endParaRPr lang="en-US"/>
          </a:p>
        </p:txBody>
      </p:sp>
      <p:sp>
        <p:nvSpPr>
          <p:cNvPr id="5" name="Title 1">
            <a:extLst>
              <a:ext uri="{FF2B5EF4-FFF2-40B4-BE49-F238E27FC236}">
                <a16:creationId xmlns:a16="http://schemas.microsoft.com/office/drawing/2014/main" id="{30A67D2D-A1E5-9E99-65AA-1D5567E50703}"/>
              </a:ext>
            </a:extLst>
          </p:cNvPr>
          <p:cNvSpPr txBox="1">
            <a:spLocks/>
          </p:cNvSpPr>
          <p:nvPr/>
        </p:nvSpPr>
        <p:spPr>
          <a:xfrm>
            <a:off x="728716" y="190520"/>
            <a:ext cx="10526609" cy="1200329"/>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RESEARCH GAP</a:t>
            </a:r>
          </a:p>
        </p:txBody>
      </p:sp>
      <p:sp>
        <p:nvSpPr>
          <p:cNvPr id="7" name="Rectangle: Rounded Corners 6">
            <a:extLst>
              <a:ext uri="{FF2B5EF4-FFF2-40B4-BE49-F238E27FC236}">
                <a16:creationId xmlns:a16="http://schemas.microsoft.com/office/drawing/2014/main" id="{E3C9F745-E4EC-E3A3-83AB-DC176B4D77ED}"/>
              </a:ext>
            </a:extLst>
          </p:cNvPr>
          <p:cNvSpPr/>
          <p:nvPr/>
        </p:nvSpPr>
        <p:spPr>
          <a:xfrm>
            <a:off x="588349" y="1333339"/>
            <a:ext cx="4431323" cy="4672326"/>
          </a:xfrm>
          <a:prstGeom prst="round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3CCA16E1-2E00-2839-F285-7D5C8F8B54CE}"/>
              </a:ext>
            </a:extLst>
          </p:cNvPr>
          <p:cNvSpPr/>
          <p:nvPr/>
        </p:nvSpPr>
        <p:spPr>
          <a:xfrm>
            <a:off x="7201933" y="1405226"/>
            <a:ext cx="4431323" cy="4672326"/>
          </a:xfrm>
          <a:prstGeom prst="round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CC79039-73F9-F11B-6B8F-DAE07CF6D368}"/>
              </a:ext>
            </a:extLst>
          </p:cNvPr>
          <p:cNvSpPr/>
          <p:nvPr/>
        </p:nvSpPr>
        <p:spPr>
          <a:xfrm>
            <a:off x="5339288" y="2743199"/>
            <a:ext cx="1513424" cy="1569660"/>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9600" b="1">
                <a:ln/>
                <a:solidFill>
                  <a:schemeClr val="accent4"/>
                </a:solidFill>
              </a:rPr>
              <a:t>VS</a:t>
            </a:r>
            <a:endParaRPr lang="en-US" sz="9600" b="1" cap="none" spc="0">
              <a:ln/>
              <a:solidFill>
                <a:schemeClr val="accent4"/>
              </a:solidFill>
              <a:effectLst/>
            </a:endParaRPr>
          </a:p>
        </p:txBody>
      </p:sp>
      <p:sp>
        <p:nvSpPr>
          <p:cNvPr id="12" name="TextBox 11">
            <a:extLst>
              <a:ext uri="{FF2B5EF4-FFF2-40B4-BE49-F238E27FC236}">
                <a16:creationId xmlns:a16="http://schemas.microsoft.com/office/drawing/2014/main" id="{1B3094C0-A269-3BDA-23E0-03E6FECBABFD}"/>
              </a:ext>
            </a:extLst>
          </p:cNvPr>
          <p:cNvSpPr txBox="1"/>
          <p:nvPr/>
        </p:nvSpPr>
        <p:spPr>
          <a:xfrm>
            <a:off x="1374475" y="2424022"/>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 contain mostly keyword associated Analyzing level</a:t>
            </a:r>
            <a:endParaRPr lang="en-US" sz="700">
              <a:ea typeface="Calibri"/>
              <a:cs typeface="Calibri"/>
            </a:endParaRPr>
          </a:p>
        </p:txBody>
      </p:sp>
      <p:sp>
        <p:nvSpPr>
          <p:cNvPr id="13" name="TextBox 12">
            <a:extLst>
              <a:ext uri="{FF2B5EF4-FFF2-40B4-BE49-F238E27FC236}">
                <a16:creationId xmlns:a16="http://schemas.microsoft.com/office/drawing/2014/main" id="{90F3F2DB-B4D3-E38A-ADC0-FB55E03FFFCC}"/>
              </a:ext>
            </a:extLst>
          </p:cNvPr>
          <p:cNvSpPr txBox="1"/>
          <p:nvPr/>
        </p:nvSpPr>
        <p:spPr>
          <a:xfrm>
            <a:off x="7973683" y="1963947"/>
            <a:ext cx="27432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Question contain mostly keyword associated Analyzing , </a:t>
            </a:r>
            <a:r>
              <a:rPr lang="en-US" err="1">
                <a:ea typeface="Calibri"/>
                <a:cs typeface="Calibri"/>
              </a:rPr>
              <a:t>Understading</a:t>
            </a:r>
            <a:r>
              <a:rPr lang="en-US">
                <a:ea typeface="Calibri"/>
                <a:cs typeface="Calibri"/>
              </a:rPr>
              <a:t>, Remembering level then can categories   in to 3 levels.</a:t>
            </a:r>
            <a:r>
              <a:rPr lang="en-US" sz="700">
                <a:ea typeface="Calibri"/>
                <a:cs typeface="Calibri"/>
              </a:rPr>
              <a:t>.</a:t>
            </a:r>
            <a:endParaRPr lang="en-US"/>
          </a:p>
        </p:txBody>
      </p:sp>
      <p:sp>
        <p:nvSpPr>
          <p:cNvPr id="14" name="TextBox 13">
            <a:extLst>
              <a:ext uri="{FF2B5EF4-FFF2-40B4-BE49-F238E27FC236}">
                <a16:creationId xmlns:a16="http://schemas.microsoft.com/office/drawing/2014/main" id="{4A41A326-7825-7DA5-576A-B01E83F39571}"/>
              </a:ext>
            </a:extLst>
          </p:cNvPr>
          <p:cNvSpPr txBox="1"/>
          <p:nvPr/>
        </p:nvSpPr>
        <p:spPr>
          <a:xfrm>
            <a:off x="1374475" y="3976777"/>
            <a:ext cx="285821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374151"/>
                </a:solidFill>
                <a:latin typeface="Söhne"/>
              </a:rPr>
              <a:t> focused on either question generation or Bloom's categorization,  </a:t>
            </a:r>
          </a:p>
        </p:txBody>
      </p:sp>
      <p:sp>
        <p:nvSpPr>
          <p:cNvPr id="15" name="TextBox 14">
            <a:extLst>
              <a:ext uri="{FF2B5EF4-FFF2-40B4-BE49-F238E27FC236}">
                <a16:creationId xmlns:a16="http://schemas.microsoft.com/office/drawing/2014/main" id="{3262B19E-3530-2435-2E45-2A4DD6F828D1}"/>
              </a:ext>
            </a:extLst>
          </p:cNvPr>
          <p:cNvSpPr txBox="1"/>
          <p:nvPr/>
        </p:nvSpPr>
        <p:spPr>
          <a:xfrm>
            <a:off x="8074324" y="4091796"/>
            <a:ext cx="264255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374151"/>
                </a:solidFill>
                <a:ea typeface="+mn-lt"/>
                <a:cs typeface="+mn-lt"/>
              </a:rPr>
              <a:t>Simultaneously Generate  Both Questions generation and </a:t>
            </a:r>
            <a:r>
              <a:rPr lang="en-US" err="1">
                <a:solidFill>
                  <a:srgbClr val="374151"/>
                </a:solidFill>
                <a:ea typeface="+mn-lt"/>
                <a:cs typeface="+mn-lt"/>
              </a:rPr>
              <a:t>Categerization</a:t>
            </a:r>
            <a:r>
              <a:rPr lang="en-US">
                <a:solidFill>
                  <a:srgbClr val="374151"/>
                </a:solidFill>
                <a:ea typeface="+mn-lt"/>
                <a:cs typeface="+mn-lt"/>
              </a:rPr>
              <a:t>. </a:t>
            </a:r>
            <a:endParaRPr lang="en-US"/>
          </a:p>
        </p:txBody>
      </p:sp>
      <p:sp>
        <p:nvSpPr>
          <p:cNvPr id="17" name="Rectangle 16">
            <a:extLst>
              <a:ext uri="{FF2B5EF4-FFF2-40B4-BE49-F238E27FC236}">
                <a16:creationId xmlns:a16="http://schemas.microsoft.com/office/drawing/2014/main" id="{7548CAB2-EB32-E0FF-9113-83F4FCB2B1D2}"/>
              </a:ext>
            </a:extLst>
          </p:cNvPr>
          <p:cNvSpPr/>
          <p:nvPr/>
        </p:nvSpPr>
        <p:spPr>
          <a:xfrm>
            <a:off x="1098578" y="1088547"/>
            <a:ext cx="3382107" cy="70920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ln w="0"/>
                <a:solidFill>
                  <a:schemeClr val="accent1"/>
                </a:solidFill>
                <a:effectLst>
                  <a:outerShdw blurRad="38100" dist="25400" dir="5400000" algn="ctr" rotWithShape="0">
                    <a:srgbClr val="6E747A">
                      <a:alpha val="43000"/>
                    </a:srgbClr>
                  </a:outerShdw>
                </a:effectLst>
              </a:rPr>
              <a:t>Previous Studies</a:t>
            </a:r>
          </a:p>
        </p:txBody>
      </p:sp>
      <p:sp>
        <p:nvSpPr>
          <p:cNvPr id="19" name="Rectangle 18">
            <a:extLst>
              <a:ext uri="{FF2B5EF4-FFF2-40B4-BE49-F238E27FC236}">
                <a16:creationId xmlns:a16="http://schemas.microsoft.com/office/drawing/2014/main" id="{1E090B97-5055-FF21-0D04-F01745BC2B68}"/>
              </a:ext>
            </a:extLst>
          </p:cNvPr>
          <p:cNvSpPr/>
          <p:nvPr/>
        </p:nvSpPr>
        <p:spPr>
          <a:xfrm>
            <a:off x="7789429" y="1088547"/>
            <a:ext cx="3382107" cy="70920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ln w="0"/>
                <a:solidFill>
                  <a:schemeClr val="accent1"/>
                </a:solidFill>
                <a:effectLst>
                  <a:outerShdw blurRad="38100" dist="25400" dir="5400000" algn="ctr" rotWithShape="0">
                    <a:srgbClr val="6E747A">
                      <a:alpha val="43000"/>
                    </a:srgbClr>
                  </a:outerShdw>
                </a:effectLst>
              </a:rPr>
              <a:t>This Study</a:t>
            </a:r>
          </a:p>
        </p:txBody>
      </p:sp>
      <p:sp>
        <p:nvSpPr>
          <p:cNvPr id="6" name="Rectangle 5">
            <a:extLst>
              <a:ext uri="{FF2B5EF4-FFF2-40B4-BE49-F238E27FC236}">
                <a16:creationId xmlns:a16="http://schemas.microsoft.com/office/drawing/2014/main" id="{B254B0FB-56E0-3403-F0CD-7E35622FFA11}"/>
              </a:ext>
            </a:extLst>
          </p:cNvPr>
          <p:cNvSpPr/>
          <p:nvPr/>
        </p:nvSpPr>
        <p:spPr>
          <a:xfrm>
            <a:off x="2632435" y="652101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IT20126438</a:t>
            </a:r>
            <a:r>
              <a:rPr lang="en-US">
                <a:solidFill>
                  <a:schemeClr val="tx1"/>
                </a:solidFill>
              </a:rPr>
              <a:t>  </a:t>
            </a:r>
            <a:r>
              <a:rPr lang="en-US" sz="1800">
                <a:solidFill>
                  <a:schemeClr val="tx1"/>
                </a:solidFill>
              </a:rPr>
              <a:t> |</a:t>
            </a:r>
            <a:r>
              <a:rPr lang="en-US">
                <a:solidFill>
                  <a:schemeClr val="tx1"/>
                </a:solidFill>
              </a:rPr>
              <a:t>   </a:t>
            </a:r>
            <a:r>
              <a:rPr lang="en-US" b="1" err="1">
                <a:solidFill>
                  <a:schemeClr val="tx1"/>
                </a:solidFill>
              </a:rPr>
              <a:t>Colambage</a:t>
            </a:r>
            <a:r>
              <a:rPr lang="en-US" b="1">
                <a:solidFill>
                  <a:schemeClr val="tx1"/>
                </a:solidFill>
              </a:rPr>
              <a:t> K.G </a:t>
            </a:r>
            <a:r>
              <a:rPr lang="en-US" sz="1800" b="1">
                <a:solidFill>
                  <a:schemeClr val="tx1"/>
                </a:solidFill>
              </a:rPr>
              <a:t> </a:t>
            </a:r>
            <a:r>
              <a:rPr lang="en-US" sz="1800">
                <a:solidFill>
                  <a:schemeClr val="tx1"/>
                </a:solidFill>
              </a:rPr>
              <a:t>| </a:t>
            </a:r>
            <a:r>
              <a:rPr kumimoji="0" lang="en-US" sz="1800" b="0" i="0" u="none" strike="noStrike" kern="0" cap="none" spc="0" normalizeH="0" baseline="0" noProof="0">
                <a:ln>
                  <a:noFill/>
                </a:ln>
                <a:effectLst/>
                <a:uLnTx/>
                <a:uFillTx/>
                <a:latin typeface="Cambria"/>
                <a:ea typeface="+mn-ea"/>
                <a:cs typeface="+mn-cs"/>
              </a:rPr>
              <a:t>2</a:t>
            </a:r>
            <a:r>
              <a:rPr lang="en-US" b="1" kern="0">
                <a:solidFill>
                  <a:schemeClr val="tx1"/>
                </a:solidFill>
                <a:latin typeface="Cambria"/>
              </a:rPr>
              <a:t>20</a:t>
            </a:r>
            <a:r>
              <a:rPr kumimoji="0" lang="en-US" sz="1800" b="1" i="0" u="none" strike="noStrike" kern="0" cap="none" spc="0" normalizeH="0" baseline="0" noProof="0">
                <a:ln>
                  <a:noFill/>
                </a:ln>
                <a:solidFill>
                  <a:schemeClr val="tx1"/>
                </a:solidFill>
                <a:effectLst/>
                <a:uLnTx/>
                <a:uFillTx/>
                <a:latin typeface="Cambria"/>
                <a:ea typeface="+mn-ea"/>
                <a:cs typeface="+mn-cs"/>
              </a:rPr>
              <a:t>23-035</a:t>
            </a:r>
            <a:endParaRPr lang="en-US" sz="1800" b="1">
              <a:solidFill>
                <a:schemeClr val="tx1"/>
              </a:solidFill>
            </a:endParaRPr>
          </a:p>
        </p:txBody>
      </p:sp>
    </p:spTree>
    <p:extLst>
      <p:ext uri="{BB962C8B-B14F-4D97-AF65-F5344CB8AC3E}">
        <p14:creationId xmlns:p14="http://schemas.microsoft.com/office/powerpoint/2010/main" val="3277300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B143FA-4C63-0902-74D7-6B69E942C25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IT20126438</a:t>
            </a:r>
            <a:r>
              <a:rPr lang="en-US">
                <a:solidFill>
                  <a:schemeClr val="tx1"/>
                </a:solidFill>
              </a:rPr>
              <a:t>  </a:t>
            </a:r>
            <a:r>
              <a:rPr lang="en-US" sz="1800">
                <a:solidFill>
                  <a:schemeClr val="tx1"/>
                </a:solidFill>
              </a:rPr>
              <a:t> |</a:t>
            </a:r>
            <a:r>
              <a:rPr lang="en-US">
                <a:solidFill>
                  <a:schemeClr val="tx1"/>
                </a:solidFill>
              </a:rPr>
              <a:t>   </a:t>
            </a:r>
            <a:r>
              <a:rPr lang="en-US" b="1" err="1">
                <a:solidFill>
                  <a:schemeClr val="tx1"/>
                </a:solidFill>
              </a:rPr>
              <a:t>Colambage</a:t>
            </a:r>
            <a:r>
              <a:rPr lang="en-US" b="1">
                <a:solidFill>
                  <a:schemeClr val="tx1"/>
                </a:solidFill>
              </a:rPr>
              <a:t> K.G </a:t>
            </a:r>
            <a:r>
              <a:rPr lang="en-US" sz="1800" b="1">
                <a:solidFill>
                  <a:schemeClr val="tx1"/>
                </a:solidFill>
              </a:rPr>
              <a:t> </a:t>
            </a:r>
            <a:r>
              <a:rPr lang="en-US" sz="1800">
                <a:solidFill>
                  <a:schemeClr val="tx1"/>
                </a:solidFill>
              </a:rPr>
              <a:t>| </a:t>
            </a:r>
            <a:r>
              <a:rPr kumimoji="0" lang="en-US" sz="1800" b="0" i="0" u="none" strike="noStrike" kern="0" cap="none" spc="0" normalizeH="0" baseline="0" noProof="0">
                <a:ln>
                  <a:noFill/>
                </a:ln>
                <a:effectLst/>
                <a:uLnTx/>
                <a:uFillTx/>
                <a:latin typeface="Cambria"/>
                <a:ea typeface="+mn-ea"/>
                <a:cs typeface="+mn-cs"/>
              </a:rPr>
              <a:t>2</a:t>
            </a:r>
            <a:r>
              <a:rPr lang="en-US" b="1" kern="0">
                <a:solidFill>
                  <a:schemeClr val="tx1"/>
                </a:solidFill>
                <a:latin typeface="Cambria"/>
              </a:rPr>
              <a:t>20</a:t>
            </a:r>
            <a:r>
              <a:rPr kumimoji="0" lang="en-US" sz="1800" b="1" i="0" u="none" strike="noStrike" kern="0" cap="none" spc="0" normalizeH="0" baseline="0" noProof="0">
                <a:ln>
                  <a:noFill/>
                </a:ln>
                <a:solidFill>
                  <a:schemeClr val="tx1"/>
                </a:solidFill>
                <a:effectLst/>
                <a:uLnTx/>
                <a:uFillTx/>
                <a:latin typeface="Cambria"/>
                <a:ea typeface="+mn-ea"/>
                <a:cs typeface="+mn-cs"/>
              </a:rPr>
              <a:t>23-035</a:t>
            </a:r>
            <a:endParaRPr lang="en-US" sz="1800" b="1">
              <a:solidFill>
                <a:schemeClr val="tx1"/>
              </a:solidFill>
            </a:endParaRPr>
          </a:p>
        </p:txBody>
      </p:sp>
      <p:sp>
        <p:nvSpPr>
          <p:cNvPr id="4" name="Title 1">
            <a:extLst>
              <a:ext uri="{FF2B5EF4-FFF2-40B4-BE49-F238E27FC236}">
                <a16:creationId xmlns:a16="http://schemas.microsoft.com/office/drawing/2014/main" id="{4338B24B-DD79-2FA5-1635-D9DAC3094EE0}"/>
              </a:ext>
            </a:extLst>
          </p:cNvPr>
          <p:cNvSpPr txBox="1">
            <a:spLocks/>
          </p:cNvSpPr>
          <p:nvPr/>
        </p:nvSpPr>
        <p:spPr>
          <a:xfrm>
            <a:off x="426791" y="-53895"/>
            <a:ext cx="10526609" cy="1200329"/>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COMPONENT DIAGRAM</a:t>
            </a:r>
          </a:p>
        </p:txBody>
      </p:sp>
      <p:pic>
        <p:nvPicPr>
          <p:cNvPr id="5" name="Picture 4" descr="A diagram of a question&#10;&#10;Description automatically generated">
            <a:extLst>
              <a:ext uri="{FF2B5EF4-FFF2-40B4-BE49-F238E27FC236}">
                <a16:creationId xmlns:a16="http://schemas.microsoft.com/office/drawing/2014/main" id="{6D078150-6803-327A-0359-712CD891D98E}"/>
              </a:ext>
            </a:extLst>
          </p:cNvPr>
          <p:cNvPicPr>
            <a:picLocks noChangeAspect="1"/>
          </p:cNvPicPr>
          <p:nvPr/>
        </p:nvPicPr>
        <p:blipFill>
          <a:blip r:embed="rId2"/>
          <a:stretch>
            <a:fillRect/>
          </a:stretch>
        </p:blipFill>
        <p:spPr>
          <a:xfrm>
            <a:off x="871269" y="832334"/>
            <a:ext cx="10090027" cy="6774844"/>
          </a:xfrm>
          <a:prstGeom prst="rect">
            <a:avLst/>
          </a:prstGeom>
        </p:spPr>
      </p:pic>
    </p:spTree>
    <p:extLst>
      <p:ext uri="{BB962C8B-B14F-4D97-AF65-F5344CB8AC3E}">
        <p14:creationId xmlns:p14="http://schemas.microsoft.com/office/powerpoint/2010/main" val="20032149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B143FA-4C63-0902-74D7-6B69E942C25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IT20126438</a:t>
            </a:r>
            <a:r>
              <a:rPr lang="en-US">
                <a:solidFill>
                  <a:schemeClr val="tx1"/>
                </a:solidFill>
              </a:rPr>
              <a:t>  </a:t>
            </a:r>
            <a:r>
              <a:rPr lang="en-US" sz="1800">
                <a:solidFill>
                  <a:schemeClr val="tx1"/>
                </a:solidFill>
              </a:rPr>
              <a:t> |</a:t>
            </a:r>
            <a:r>
              <a:rPr lang="en-US">
                <a:solidFill>
                  <a:schemeClr val="tx1"/>
                </a:solidFill>
              </a:rPr>
              <a:t>   </a:t>
            </a:r>
            <a:r>
              <a:rPr lang="en-US" b="1" err="1">
                <a:solidFill>
                  <a:schemeClr val="tx1"/>
                </a:solidFill>
              </a:rPr>
              <a:t>Colambage</a:t>
            </a:r>
            <a:r>
              <a:rPr lang="en-US" b="1">
                <a:solidFill>
                  <a:schemeClr val="tx1"/>
                </a:solidFill>
              </a:rPr>
              <a:t> K.G </a:t>
            </a:r>
            <a:r>
              <a:rPr lang="en-US" sz="1800" b="1">
                <a:solidFill>
                  <a:schemeClr val="tx1"/>
                </a:solidFill>
              </a:rPr>
              <a:t> </a:t>
            </a:r>
            <a:r>
              <a:rPr lang="en-US" sz="1800">
                <a:solidFill>
                  <a:schemeClr val="tx1"/>
                </a:solidFill>
              </a:rPr>
              <a:t>| </a:t>
            </a:r>
            <a:r>
              <a:rPr kumimoji="0" lang="en-US" sz="1800" b="0" i="0" u="none" strike="noStrike" kern="0" cap="none" spc="0" normalizeH="0" baseline="0" noProof="0">
                <a:ln>
                  <a:noFill/>
                </a:ln>
                <a:effectLst/>
                <a:uLnTx/>
                <a:uFillTx/>
                <a:latin typeface="Cambria"/>
                <a:ea typeface="+mn-ea"/>
                <a:cs typeface="+mn-cs"/>
              </a:rPr>
              <a:t>2</a:t>
            </a:r>
            <a:r>
              <a:rPr lang="en-US" b="1" kern="0">
                <a:solidFill>
                  <a:schemeClr val="tx1"/>
                </a:solidFill>
                <a:latin typeface="Cambria"/>
              </a:rPr>
              <a:t>20</a:t>
            </a:r>
            <a:r>
              <a:rPr kumimoji="0" lang="en-US" sz="1800" b="1" i="0" u="none" strike="noStrike" kern="0" cap="none" spc="0" normalizeH="0" baseline="0" noProof="0">
                <a:ln>
                  <a:noFill/>
                </a:ln>
                <a:solidFill>
                  <a:schemeClr val="tx1"/>
                </a:solidFill>
                <a:effectLst/>
                <a:uLnTx/>
                <a:uFillTx/>
                <a:latin typeface="Cambria"/>
                <a:ea typeface="+mn-ea"/>
                <a:cs typeface="+mn-cs"/>
              </a:rPr>
              <a:t>23-035</a:t>
            </a:r>
            <a:endParaRPr lang="en-US" sz="1800" b="1">
              <a:solidFill>
                <a:schemeClr val="tx1"/>
              </a:solidFill>
            </a:endParaRPr>
          </a:p>
        </p:txBody>
      </p:sp>
      <p:sp>
        <p:nvSpPr>
          <p:cNvPr id="3" name="Title 1">
            <a:extLst>
              <a:ext uri="{FF2B5EF4-FFF2-40B4-BE49-F238E27FC236}">
                <a16:creationId xmlns:a16="http://schemas.microsoft.com/office/drawing/2014/main" id="{1301A99C-5534-727D-2700-A0EA394AC5FF}"/>
              </a:ext>
            </a:extLst>
          </p:cNvPr>
          <p:cNvSpPr txBox="1">
            <a:spLocks/>
          </p:cNvSpPr>
          <p:nvPr/>
        </p:nvSpPr>
        <p:spPr>
          <a:xfrm>
            <a:off x="498678" y="3614"/>
            <a:ext cx="10526609" cy="1200329"/>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WORK BREAKDOWN</a:t>
            </a:r>
          </a:p>
        </p:txBody>
      </p:sp>
      <p:pic>
        <p:nvPicPr>
          <p:cNvPr id="5" name="Picture 4" descr="Diagram&#10;&#10;Description automatically generated">
            <a:extLst>
              <a:ext uri="{FF2B5EF4-FFF2-40B4-BE49-F238E27FC236}">
                <a16:creationId xmlns:a16="http://schemas.microsoft.com/office/drawing/2014/main" id="{AF90CF75-799E-AD03-99E7-EF628CD360B7}"/>
              </a:ext>
            </a:extLst>
          </p:cNvPr>
          <p:cNvPicPr>
            <a:picLocks noChangeAspect="1"/>
          </p:cNvPicPr>
          <p:nvPr/>
        </p:nvPicPr>
        <p:blipFill>
          <a:blip r:embed="rId2"/>
          <a:stretch>
            <a:fillRect/>
          </a:stretch>
        </p:blipFill>
        <p:spPr>
          <a:xfrm>
            <a:off x="439948" y="876344"/>
            <a:ext cx="11010181" cy="5795423"/>
          </a:xfrm>
          <a:prstGeom prst="rect">
            <a:avLst/>
          </a:prstGeom>
        </p:spPr>
      </p:pic>
    </p:spTree>
    <p:extLst>
      <p:ext uri="{BB962C8B-B14F-4D97-AF65-F5344CB8AC3E}">
        <p14:creationId xmlns:p14="http://schemas.microsoft.com/office/powerpoint/2010/main" val="33209010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0B64998-E572-9DF0-725E-593EEEF62A17}"/>
              </a:ext>
            </a:extLst>
          </p:cNvPr>
          <p:cNvSpPr/>
          <p:nvPr/>
        </p:nvSpPr>
        <p:spPr>
          <a:xfrm>
            <a:off x="3200400" y="6470073"/>
            <a:ext cx="6816365" cy="365125"/>
          </a:xfrm>
          <a:prstGeom prst="rect">
            <a:avLst/>
          </a:prstGeom>
          <a:noFill/>
          <a:ln w="25400" cap="flat" cmpd="sng" algn="ctr">
            <a:noFill/>
            <a:prstDash val="solid"/>
          </a:ln>
          <a:effectLst/>
        </p:spPr>
        <p:txBody>
          <a:bodyPr lIns="91440" tIns="45720" rIns="91440" bIns="45720" rtlCol="0" anchor="ctr"/>
          <a:lstStyle/>
          <a:p>
            <a:pPr>
              <a:defRPr/>
            </a:pPr>
            <a:r>
              <a:rPr lang="en-US" b="1" kern="0">
                <a:latin typeface="Cambria"/>
              </a:rPr>
              <a:t>IT20126438</a:t>
            </a:r>
            <a:r>
              <a:rPr lang="en-US" kern="0">
                <a:latin typeface="Cambria"/>
              </a:rPr>
              <a:t> </a:t>
            </a:r>
            <a:r>
              <a:rPr kumimoji="0" lang="en-US" sz="1800" b="0" i="0" u="none" strike="noStrike" kern="0" cap="none" spc="0" normalizeH="0" baseline="0" noProof="0">
                <a:ln>
                  <a:noFill/>
                </a:ln>
                <a:effectLst/>
                <a:uLnTx/>
                <a:uFillTx/>
                <a:latin typeface="Cambria"/>
                <a:ea typeface="+mn-ea"/>
                <a:cs typeface="+mn-cs"/>
              </a:rPr>
              <a:t> |</a:t>
            </a:r>
            <a:r>
              <a:rPr lang="en-US" kern="0">
                <a:latin typeface="Cambria"/>
              </a:rPr>
              <a:t>   </a:t>
            </a:r>
            <a:r>
              <a:rPr lang="en-US" kern="0" err="1">
                <a:latin typeface="Cambria"/>
              </a:rPr>
              <a:t>Colambage</a:t>
            </a:r>
            <a:r>
              <a:rPr lang="en-US" kern="0">
                <a:latin typeface="Cambria"/>
              </a:rPr>
              <a:t> K.G</a:t>
            </a:r>
            <a:r>
              <a:rPr lang="en-US" b="1" kern="0">
                <a:latin typeface="Cambria"/>
              </a:rPr>
              <a:t>  </a:t>
            </a:r>
            <a:r>
              <a:rPr kumimoji="0" lang="en-US" sz="1800" b="1" i="0" u="none" strike="noStrike" kern="0" cap="none" spc="0" normalizeH="0" baseline="0" noProof="0">
                <a:ln>
                  <a:noFill/>
                </a:ln>
                <a:effectLst/>
                <a:uLnTx/>
                <a:uFillTx/>
                <a:latin typeface="Cambria"/>
                <a:ea typeface="+mn-ea"/>
                <a:cs typeface="+mn-cs"/>
              </a:rPr>
              <a:t> </a:t>
            </a:r>
            <a:r>
              <a:rPr kumimoji="0" lang="en-US" sz="1800" b="0" i="0" u="none" strike="noStrike" kern="0" cap="none" spc="0" normalizeH="0" baseline="0" noProof="0">
                <a:ln>
                  <a:noFill/>
                </a:ln>
                <a:effectLst/>
                <a:uLnTx/>
                <a:uFillTx/>
                <a:latin typeface="Cambria"/>
                <a:ea typeface="+mn-ea"/>
                <a:cs typeface="+mn-cs"/>
              </a:rPr>
              <a:t>| </a:t>
            </a:r>
            <a:r>
              <a:rPr lang="en-US" b="1" kern="0">
                <a:latin typeface="Cambria"/>
              </a:rPr>
              <a:t>2023-035</a:t>
            </a:r>
            <a:endParaRPr kumimoji="0" lang="en-US" sz="1800" b="0" i="0" u="none" strike="noStrike" kern="0" cap="none" spc="0" normalizeH="0" baseline="0" noProof="0">
              <a:ln>
                <a:noFill/>
              </a:ln>
              <a:effectLst/>
              <a:uLnTx/>
              <a:uFillTx/>
              <a:latin typeface="Cambria"/>
              <a:ea typeface="+mn-ea"/>
              <a:cs typeface="+mn-cs"/>
            </a:endParaRPr>
          </a:p>
        </p:txBody>
      </p:sp>
      <p:sp>
        <p:nvSpPr>
          <p:cNvPr id="2" name="Title 1">
            <a:extLst>
              <a:ext uri="{FF2B5EF4-FFF2-40B4-BE49-F238E27FC236}">
                <a16:creationId xmlns:a16="http://schemas.microsoft.com/office/drawing/2014/main" id="{2F6272BF-A0B2-EC15-24B8-8ED502FA694F}"/>
              </a:ext>
            </a:extLst>
          </p:cNvPr>
          <p:cNvSpPr txBox="1">
            <a:spLocks/>
          </p:cNvSpPr>
          <p:nvPr/>
        </p:nvSpPr>
        <p:spPr>
          <a:xfrm>
            <a:off x="728716" y="190520"/>
            <a:ext cx="10526609" cy="1200329"/>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IMPLEMENTATION</a:t>
            </a:r>
          </a:p>
        </p:txBody>
      </p:sp>
      <p:sp>
        <p:nvSpPr>
          <p:cNvPr id="3" name="Rectangle 1">
            <a:extLst>
              <a:ext uri="{FF2B5EF4-FFF2-40B4-BE49-F238E27FC236}">
                <a16:creationId xmlns:a16="http://schemas.microsoft.com/office/drawing/2014/main" id="{70337A1D-E493-0C86-69A8-9FCE58102FCD}"/>
              </a:ext>
            </a:extLst>
          </p:cNvPr>
          <p:cNvSpPr>
            <a:spLocks noChangeArrowheads="1"/>
          </p:cNvSpPr>
          <p:nvPr/>
        </p:nvSpPr>
        <p:spPr bwMode="auto">
          <a:xfrm>
            <a:off x="310551" y="36163"/>
            <a:ext cx="11887200" cy="655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sz="2800" b="1">
              <a:latin typeface="Söhne"/>
            </a:endParaRPr>
          </a:p>
          <a:p>
            <a:pPr marL="457200" indent="-457200" eaLnBrk="0" fontAlgn="base" hangingPunct="0">
              <a:spcBef>
                <a:spcPct val="0"/>
              </a:spcBef>
              <a:spcAft>
                <a:spcPct val="0"/>
              </a:spcAft>
              <a:buFont typeface="Arial" panose="020B0604020202020204" pitchFamily="34" charset="0"/>
              <a:buChar char="•"/>
            </a:pPr>
            <a:endParaRPr lang="en-US" sz="2800" b="1">
              <a:ea typeface="+mn-lt"/>
              <a:cs typeface="+mn-lt"/>
            </a:endParaRPr>
          </a:p>
          <a:p>
            <a:pPr marL="457200" indent="-457200">
              <a:spcBef>
                <a:spcPct val="0"/>
              </a:spcBef>
              <a:spcAft>
                <a:spcPct val="0"/>
              </a:spcAft>
              <a:buFont typeface="Arial" panose="020B0604020202020204" pitchFamily="34" charset="0"/>
              <a:buChar char="•"/>
            </a:pPr>
            <a:endParaRPr lang="en-US" sz="2800" b="1">
              <a:ea typeface="+mn-lt"/>
              <a:cs typeface="+mn-lt"/>
            </a:endParaRPr>
          </a:p>
          <a:p>
            <a:pPr marL="457200" indent="-457200">
              <a:spcBef>
                <a:spcPct val="0"/>
              </a:spcBef>
              <a:spcAft>
                <a:spcPct val="0"/>
              </a:spcAft>
              <a:buFont typeface="Arial" panose="020B0604020202020204" pitchFamily="34" charset="0"/>
              <a:buChar char="•"/>
            </a:pPr>
            <a:endParaRPr lang="en-US" sz="2800" b="1">
              <a:ea typeface="+mn-lt"/>
              <a:cs typeface="+mn-lt"/>
            </a:endParaRPr>
          </a:p>
          <a:p>
            <a:pPr marL="457200" indent="-457200">
              <a:spcBef>
                <a:spcPct val="0"/>
              </a:spcBef>
              <a:spcAft>
                <a:spcPct val="0"/>
              </a:spcAft>
              <a:buFont typeface="Arial" panose="020B0604020202020204" pitchFamily="34" charset="0"/>
              <a:buChar char="•"/>
            </a:pPr>
            <a:r>
              <a:rPr lang="en-US" sz="2800" b="1">
                <a:ea typeface="+mn-lt"/>
                <a:cs typeface="+mn-lt"/>
              </a:rPr>
              <a:t>Text Preprocessing</a:t>
            </a:r>
            <a:r>
              <a:rPr lang="en-US" altLang="en-US" sz="2800" b="1">
                <a:latin typeface="Söhne"/>
              </a:rPr>
              <a:t> the input paragraph :</a:t>
            </a:r>
            <a:br>
              <a:rPr lang="en-US" altLang="en-US" sz="2800">
                <a:latin typeface="Söhne"/>
              </a:rPr>
            </a:br>
            <a:r>
              <a:rPr lang="en-US" sz="2800">
                <a:ea typeface="+mn-lt"/>
                <a:cs typeface="+mn-lt"/>
              </a:rPr>
              <a:t>Text Preprocessing: Tokenize the input paragraph into sentences and words. Remove any stop words and punctuation. Perform stemming or lemmatization to reduce words to their base forms. used  NLP rule based </a:t>
            </a:r>
            <a:r>
              <a:rPr lang="en-US" sz="2800" err="1">
                <a:ea typeface="+mn-lt"/>
                <a:cs typeface="+mn-lt"/>
              </a:rPr>
              <a:t>apporch</a:t>
            </a:r>
            <a:r>
              <a:rPr lang="en-US" sz="2800">
                <a:ea typeface="+mn-lt"/>
                <a:cs typeface="+mn-lt"/>
              </a:rPr>
              <a:t>.</a:t>
            </a:r>
            <a:endParaRPr lang="en-US" altLang="en-US" sz="2800">
              <a:latin typeface="Söhne"/>
              <a:ea typeface="+mn-lt"/>
              <a:cs typeface="+mn-lt"/>
            </a:endParaRPr>
          </a:p>
          <a:p>
            <a:pPr marL="457200" indent="-457200">
              <a:spcBef>
                <a:spcPct val="0"/>
              </a:spcBef>
              <a:spcAft>
                <a:spcPct val="0"/>
              </a:spcAft>
              <a:buFont typeface="Arial" panose="020B0604020202020204" pitchFamily="34" charset="0"/>
              <a:buChar char="•"/>
            </a:pPr>
            <a:r>
              <a:rPr lang="en-US" altLang="en-US" sz="2800">
                <a:latin typeface="Söhne"/>
              </a:rPr>
              <a:t> </a:t>
            </a:r>
            <a:br>
              <a:rPr lang="en-US" altLang="en-US" sz="2800">
                <a:latin typeface="Söhne"/>
              </a:rPr>
            </a:br>
            <a:endParaRPr lang="en-US" altLang="en-US" sz="2800">
              <a:latin typeface="Söhne"/>
              <a:ea typeface="+mn-lt"/>
              <a:cs typeface="+mn-lt"/>
            </a:endParaRPr>
          </a:p>
          <a:p>
            <a:pPr marL="457200" indent="-457200">
              <a:spcBef>
                <a:spcPct val="0"/>
              </a:spcBef>
              <a:spcAft>
                <a:spcPct val="0"/>
              </a:spcAft>
              <a:buFont typeface="Arial" panose="020B0604020202020204" pitchFamily="34" charset="0"/>
              <a:buChar char="•"/>
            </a:pPr>
            <a:r>
              <a:rPr lang="en-US" sz="2800" b="1">
                <a:ea typeface="+mn-lt"/>
                <a:cs typeface="+mn-lt"/>
              </a:rPr>
              <a:t>  </a:t>
            </a:r>
            <a:endParaRPr lang="en-US" sz="2800">
              <a:solidFill>
                <a:srgbClr val="374151"/>
              </a:solidFill>
              <a:ea typeface="Calibri"/>
              <a:cs typeface="Calibri"/>
            </a:endParaRPr>
          </a:p>
          <a:p>
            <a:pPr marL="457200" indent="-457200">
              <a:spcBef>
                <a:spcPct val="0"/>
              </a:spcBef>
              <a:spcAft>
                <a:spcPct val="0"/>
              </a:spcAft>
              <a:buFont typeface="Arial" panose="020B0604020202020204" pitchFamily="34" charset="0"/>
              <a:buChar char="•"/>
            </a:pPr>
            <a:br>
              <a:rPr lang="en-US" altLang="en-US" sz="2800">
                <a:latin typeface="Söhne"/>
              </a:rPr>
            </a:br>
            <a:endParaRPr lang="en-US" altLang="en-US" sz="2800">
              <a:latin typeface="Söhne"/>
            </a:endParaRPr>
          </a:p>
          <a:p>
            <a:pPr eaLnBrk="0" fontAlgn="base" hangingPunct="0">
              <a:spcBef>
                <a:spcPct val="0"/>
              </a:spcBef>
              <a:spcAft>
                <a:spcPct val="0"/>
              </a:spcAft>
            </a:pPr>
            <a:endParaRPr lang="en-US" altLang="en-US" sz="2800">
              <a:solidFill>
                <a:prstClr val="black"/>
              </a:solidFill>
              <a:latin typeface="Söhne"/>
            </a:endParaRPr>
          </a:p>
        </p:txBody>
      </p:sp>
      <p:pic>
        <p:nvPicPr>
          <p:cNvPr id="4" name="Picture 3" descr="A screenshot of a computer&#10;&#10;Description automatically generated">
            <a:extLst>
              <a:ext uri="{FF2B5EF4-FFF2-40B4-BE49-F238E27FC236}">
                <a16:creationId xmlns:a16="http://schemas.microsoft.com/office/drawing/2014/main" id="{47E72317-B25C-81C8-CD54-0479381A7122}"/>
              </a:ext>
            </a:extLst>
          </p:cNvPr>
          <p:cNvPicPr>
            <a:picLocks noChangeAspect="1"/>
          </p:cNvPicPr>
          <p:nvPr/>
        </p:nvPicPr>
        <p:blipFill>
          <a:blip r:embed="rId2"/>
          <a:stretch>
            <a:fillRect/>
          </a:stretch>
        </p:blipFill>
        <p:spPr>
          <a:xfrm>
            <a:off x="310552" y="4282192"/>
            <a:ext cx="10621992" cy="1514145"/>
          </a:xfrm>
          <a:prstGeom prst="rect">
            <a:avLst/>
          </a:prstGeom>
        </p:spPr>
      </p:pic>
    </p:spTree>
    <p:extLst>
      <p:ext uri="{BB962C8B-B14F-4D97-AF65-F5344CB8AC3E}">
        <p14:creationId xmlns:p14="http://schemas.microsoft.com/office/powerpoint/2010/main" val="39455824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63EF69-0421-AD29-4351-2E4A4F20CB37}"/>
              </a:ext>
            </a:extLst>
          </p:cNvPr>
          <p:cNvSpPr>
            <a:spLocks noGrp="1"/>
          </p:cNvSpPr>
          <p:nvPr>
            <p:ph type="dt" sz="half" idx="10"/>
          </p:nvPr>
        </p:nvSpPr>
        <p:spPr/>
        <p:txBody>
          <a:bodyPr/>
          <a:lstStyle/>
          <a:p>
            <a:fld id="{8444C2FE-A747-4A18-AABD-00699B6752E8}" type="datetime1">
              <a:rPr lang="en-US"/>
              <a:t>9/8/2023</a:t>
            </a:fld>
            <a:endParaRPr lang="en-US"/>
          </a:p>
        </p:txBody>
      </p:sp>
      <p:sp>
        <p:nvSpPr>
          <p:cNvPr id="3" name="Slide Number Placeholder 2">
            <a:extLst>
              <a:ext uri="{FF2B5EF4-FFF2-40B4-BE49-F238E27FC236}">
                <a16:creationId xmlns:a16="http://schemas.microsoft.com/office/drawing/2014/main" id="{3F621DA3-FC36-AC43-EF44-7D065A5B0CBC}"/>
              </a:ext>
            </a:extLst>
          </p:cNvPr>
          <p:cNvSpPr>
            <a:spLocks noGrp="1"/>
          </p:cNvSpPr>
          <p:nvPr>
            <p:ph type="sldNum" sz="quarter" idx="12"/>
          </p:nvPr>
        </p:nvSpPr>
        <p:spPr/>
        <p:txBody>
          <a:bodyPr/>
          <a:lstStyle/>
          <a:p>
            <a:fld id="{D57F1E4F-1CFF-5643-939E-217C01CDF565}" type="slidenum">
              <a:rPr lang="en-US" smtClean="0"/>
              <a:pPr/>
              <a:t>29</a:t>
            </a:fld>
            <a:endParaRPr lang="en-US"/>
          </a:p>
        </p:txBody>
      </p:sp>
      <p:sp>
        <p:nvSpPr>
          <p:cNvPr id="4" name="TextBox 3">
            <a:extLst>
              <a:ext uri="{FF2B5EF4-FFF2-40B4-BE49-F238E27FC236}">
                <a16:creationId xmlns:a16="http://schemas.microsoft.com/office/drawing/2014/main" id="{66385812-94C9-762A-D695-D1827BF4FF08}"/>
              </a:ext>
            </a:extLst>
          </p:cNvPr>
          <p:cNvSpPr txBox="1"/>
          <p:nvPr/>
        </p:nvSpPr>
        <p:spPr>
          <a:xfrm>
            <a:off x="842513" y="1201947"/>
            <a:ext cx="9816860" cy="26468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sz="2800" b="1">
                <a:cs typeface="Arial"/>
              </a:rPr>
              <a:t> Text Classification</a:t>
            </a:r>
            <a:r>
              <a:rPr lang="en-US" sz="2800">
                <a:solidFill>
                  <a:srgbClr val="374151"/>
                </a:solidFill>
                <a:cs typeface="Arial"/>
              </a:rPr>
              <a:t>:​</a:t>
            </a:r>
          </a:p>
          <a:p>
            <a:pPr>
              <a:buChar char="•"/>
            </a:pPr>
            <a:r>
              <a:rPr lang="en-US" sz="2800">
                <a:solidFill>
                  <a:srgbClr val="374151"/>
                </a:solidFill>
                <a:cs typeface="Arial"/>
              </a:rPr>
              <a:t>     </a:t>
            </a:r>
            <a:r>
              <a:rPr lang="en-US" sz="2800">
                <a:cs typeface="Arial"/>
              </a:rPr>
              <a:t>Use a pre-trained NLP model or train our own text classifier to categorize each sentence in the input paragraph into one of the Bloom's taxonomy levels (e.g., Knowledge, Comprehension, Application, Analysis, Synthesis, Evaluation)</a:t>
            </a:r>
            <a:r>
              <a:rPr lang="en-US" sz="2800">
                <a:solidFill>
                  <a:srgbClr val="374151"/>
                </a:solidFill>
                <a:cs typeface="Arial"/>
              </a:rPr>
              <a:t>.</a:t>
            </a:r>
            <a:r>
              <a:rPr lang="en-US" sz="2600">
                <a:cs typeface="Arial"/>
              </a:rPr>
              <a:t>using the Tokenization library. </a:t>
            </a:r>
            <a:r>
              <a:rPr lang="en-US" sz="2600" err="1">
                <a:cs typeface="Arial"/>
              </a:rPr>
              <a:t>Pypeline</a:t>
            </a:r>
            <a:r>
              <a:rPr lang="en-US" sz="2600">
                <a:cs typeface="Arial"/>
              </a:rPr>
              <a:t> python </a:t>
            </a:r>
            <a:r>
              <a:rPr lang="en-US" sz="2600" err="1">
                <a:cs typeface="Arial"/>
              </a:rPr>
              <a:t>libery</a:t>
            </a:r>
            <a:r>
              <a:rPr lang="en-US" sz="2600">
                <a:cs typeface="Arial"/>
              </a:rPr>
              <a:t> then output is that.</a:t>
            </a:r>
          </a:p>
        </p:txBody>
      </p:sp>
      <p:sp>
        <p:nvSpPr>
          <p:cNvPr id="5" name="TextBox 4">
            <a:extLst>
              <a:ext uri="{FF2B5EF4-FFF2-40B4-BE49-F238E27FC236}">
                <a16:creationId xmlns:a16="http://schemas.microsoft.com/office/drawing/2014/main" id="{573B3E2A-C7EB-912C-A95C-68CAF11EAF3D}"/>
              </a:ext>
            </a:extLst>
          </p:cNvPr>
          <p:cNvSpPr txBox="1"/>
          <p:nvPr/>
        </p:nvSpPr>
        <p:spPr>
          <a:xfrm>
            <a:off x="4178060" y="238664"/>
            <a:ext cx="541738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latin typeface="Calibri Light"/>
                <a:cs typeface="Calibri Light"/>
              </a:rPr>
              <a:t>IMPLEMENTATION</a:t>
            </a:r>
            <a:endParaRPr lang="en-US" sz="3200"/>
          </a:p>
        </p:txBody>
      </p:sp>
      <p:pic>
        <p:nvPicPr>
          <p:cNvPr id="6" name="Picture 5" descr="A black screen with white text&#10;&#10;Description automatically generated">
            <a:extLst>
              <a:ext uri="{FF2B5EF4-FFF2-40B4-BE49-F238E27FC236}">
                <a16:creationId xmlns:a16="http://schemas.microsoft.com/office/drawing/2014/main" id="{395C5CC2-94D0-5991-D96D-20277AD992F3}"/>
              </a:ext>
            </a:extLst>
          </p:cNvPr>
          <p:cNvPicPr>
            <a:picLocks noChangeAspect="1"/>
          </p:cNvPicPr>
          <p:nvPr/>
        </p:nvPicPr>
        <p:blipFill>
          <a:blip r:embed="rId2"/>
          <a:stretch>
            <a:fillRect/>
          </a:stretch>
        </p:blipFill>
        <p:spPr>
          <a:xfrm>
            <a:off x="1146790" y="4155853"/>
            <a:ext cx="9572445" cy="1503354"/>
          </a:xfrm>
          <a:prstGeom prst="rect">
            <a:avLst/>
          </a:prstGeom>
        </p:spPr>
      </p:pic>
      <p:sp>
        <p:nvSpPr>
          <p:cNvPr id="8" name="Rectangle 7">
            <a:extLst>
              <a:ext uri="{FF2B5EF4-FFF2-40B4-BE49-F238E27FC236}">
                <a16:creationId xmlns:a16="http://schemas.microsoft.com/office/drawing/2014/main" id="{520A7192-9AAC-C35C-1CF0-B13996A08B0C}"/>
              </a:ext>
            </a:extLst>
          </p:cNvPr>
          <p:cNvSpPr/>
          <p:nvPr/>
        </p:nvSpPr>
        <p:spPr>
          <a:xfrm>
            <a:off x="2632435" y="652101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IT20126438</a:t>
            </a:r>
            <a:r>
              <a:rPr lang="en-US">
                <a:solidFill>
                  <a:schemeClr val="tx1"/>
                </a:solidFill>
              </a:rPr>
              <a:t>  </a:t>
            </a:r>
            <a:r>
              <a:rPr lang="en-US" sz="1800">
                <a:solidFill>
                  <a:schemeClr val="tx1"/>
                </a:solidFill>
              </a:rPr>
              <a:t> |</a:t>
            </a:r>
            <a:r>
              <a:rPr lang="en-US">
                <a:solidFill>
                  <a:schemeClr val="tx1"/>
                </a:solidFill>
              </a:rPr>
              <a:t>   </a:t>
            </a:r>
            <a:r>
              <a:rPr lang="en-US" b="1" err="1">
                <a:solidFill>
                  <a:schemeClr val="tx1"/>
                </a:solidFill>
              </a:rPr>
              <a:t>Colambage</a:t>
            </a:r>
            <a:r>
              <a:rPr lang="en-US" b="1">
                <a:solidFill>
                  <a:schemeClr val="tx1"/>
                </a:solidFill>
              </a:rPr>
              <a:t> K.G </a:t>
            </a:r>
            <a:r>
              <a:rPr lang="en-US" sz="1800" b="1">
                <a:solidFill>
                  <a:schemeClr val="tx1"/>
                </a:solidFill>
              </a:rPr>
              <a:t> </a:t>
            </a:r>
            <a:r>
              <a:rPr lang="en-US" sz="1800">
                <a:solidFill>
                  <a:schemeClr val="tx1"/>
                </a:solidFill>
              </a:rPr>
              <a:t>| </a:t>
            </a:r>
            <a:r>
              <a:rPr kumimoji="0" lang="en-US" sz="1800" b="0" i="0" u="none" strike="noStrike" kern="0" cap="none" spc="0" normalizeH="0" baseline="0" noProof="0">
                <a:ln>
                  <a:noFill/>
                </a:ln>
                <a:effectLst/>
                <a:uLnTx/>
                <a:uFillTx/>
                <a:latin typeface="Cambria"/>
                <a:ea typeface="+mn-ea"/>
                <a:cs typeface="+mn-cs"/>
              </a:rPr>
              <a:t>2</a:t>
            </a:r>
            <a:r>
              <a:rPr lang="en-US" b="1" kern="0">
                <a:solidFill>
                  <a:schemeClr val="tx1"/>
                </a:solidFill>
                <a:latin typeface="Cambria"/>
              </a:rPr>
              <a:t>20</a:t>
            </a:r>
            <a:r>
              <a:rPr kumimoji="0" lang="en-US" sz="1800" b="1" i="0" u="none" strike="noStrike" kern="0" cap="none" spc="0" normalizeH="0" baseline="0" noProof="0">
                <a:ln>
                  <a:noFill/>
                </a:ln>
                <a:solidFill>
                  <a:schemeClr val="tx1"/>
                </a:solidFill>
                <a:effectLst/>
                <a:uLnTx/>
                <a:uFillTx/>
                <a:latin typeface="Cambria"/>
                <a:ea typeface="+mn-ea"/>
                <a:cs typeface="+mn-cs"/>
              </a:rPr>
              <a:t>23-035</a:t>
            </a:r>
            <a:endParaRPr lang="en-US" sz="1800" b="1">
              <a:solidFill>
                <a:schemeClr val="tx1"/>
              </a:solidFill>
            </a:endParaRPr>
          </a:p>
        </p:txBody>
      </p:sp>
    </p:spTree>
    <p:extLst>
      <p:ext uri="{BB962C8B-B14F-4D97-AF65-F5344CB8AC3E}">
        <p14:creationId xmlns:p14="http://schemas.microsoft.com/office/powerpoint/2010/main" val="3394654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9">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D52B46-033D-AA85-0E5E-22F53F9DE5A0}"/>
              </a:ext>
            </a:extLst>
          </p:cNvPr>
          <p:cNvSpPr>
            <a:spLocks noGrp="1"/>
          </p:cNvSpPr>
          <p:nvPr>
            <p:ph type="title"/>
          </p:nvPr>
        </p:nvSpPr>
        <p:spPr>
          <a:xfrm>
            <a:off x="2064470" y="136072"/>
            <a:ext cx="5780667" cy="736125"/>
          </a:xfrm>
        </p:spPr>
        <p:txBody>
          <a:bodyPr anchor="t">
            <a:noAutofit/>
          </a:bodyPr>
          <a:lstStyle/>
          <a:p>
            <a:pPr algn="ctr"/>
            <a:r>
              <a:rPr lang="en-US" sz="6000" b="1"/>
              <a:t>OVERALL SYSTEM</a:t>
            </a:r>
          </a:p>
        </p:txBody>
      </p:sp>
      <p:grpSp>
        <p:nvGrpSpPr>
          <p:cNvPr id="28" name="Group 21">
            <a:extLst>
              <a:ext uri="{FF2B5EF4-FFF2-40B4-BE49-F238E27FC236}">
                <a16:creationId xmlns:a16="http://schemas.microsoft.com/office/drawing/2014/main" id="{7A9648D6-B41B-42D0-A817-AE2607B0B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4200" y="554152"/>
            <a:ext cx="574177" cy="1075866"/>
            <a:chOff x="10994200" y="554152"/>
            <a:chExt cx="574177" cy="1075866"/>
          </a:xfrm>
        </p:grpSpPr>
        <p:sp>
          <p:nvSpPr>
            <p:cNvPr id="2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29"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25"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grpSp>
      <p:cxnSp>
        <p:nvCxnSpPr>
          <p:cNvPr id="27" name="Straight Connector 2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pic>
        <p:nvPicPr>
          <p:cNvPr id="5" name="Picture 4" descr="A black and red logo&#10;&#10;Description automatically generated">
            <a:extLst>
              <a:ext uri="{FF2B5EF4-FFF2-40B4-BE49-F238E27FC236}">
                <a16:creationId xmlns:a16="http://schemas.microsoft.com/office/drawing/2014/main" id="{4804218C-683F-4EF3-FABF-F084439BA7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230" y="162561"/>
            <a:ext cx="1125033" cy="709636"/>
          </a:xfrm>
          <a:prstGeom prst="rect">
            <a:avLst/>
          </a:prstGeom>
        </p:spPr>
      </p:pic>
      <p:sp>
        <p:nvSpPr>
          <p:cNvPr id="8" name="TextBox 7">
            <a:extLst>
              <a:ext uri="{FF2B5EF4-FFF2-40B4-BE49-F238E27FC236}">
                <a16:creationId xmlns:a16="http://schemas.microsoft.com/office/drawing/2014/main" id="{7826396F-0754-1146-7893-7C9488EBCF3A}"/>
              </a:ext>
            </a:extLst>
          </p:cNvPr>
          <p:cNvSpPr txBox="1"/>
          <p:nvPr/>
        </p:nvSpPr>
        <p:spPr>
          <a:xfrm>
            <a:off x="9261691" y="6374054"/>
            <a:ext cx="2930309" cy="461665"/>
          </a:xfrm>
          <a:prstGeom prst="rect">
            <a:avLst/>
          </a:prstGeom>
          <a:noFill/>
        </p:spPr>
        <p:txBody>
          <a:bodyPr wrap="square">
            <a:spAutoFit/>
          </a:bodyPr>
          <a:lstStyle/>
          <a:p>
            <a:r>
              <a:rPr lang="en-US" sz="2400"/>
              <a:t>Project ID : 2023-035</a:t>
            </a:r>
          </a:p>
        </p:txBody>
      </p:sp>
      <p:pic>
        <p:nvPicPr>
          <p:cNvPr id="4" name="Picture 3" descr="A diagram of a diagram of a computer&#10;&#10;Description automatically generated">
            <a:extLst>
              <a:ext uri="{FF2B5EF4-FFF2-40B4-BE49-F238E27FC236}">
                <a16:creationId xmlns:a16="http://schemas.microsoft.com/office/drawing/2014/main" id="{FA1F948D-06ED-260E-827A-A973D7091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0791" y="949431"/>
            <a:ext cx="7489632" cy="5858085"/>
          </a:xfrm>
          <a:prstGeom prst="rect">
            <a:avLst/>
          </a:prstGeom>
        </p:spPr>
      </p:pic>
    </p:spTree>
    <p:extLst>
      <p:ext uri="{BB962C8B-B14F-4D97-AF65-F5344CB8AC3E}">
        <p14:creationId xmlns:p14="http://schemas.microsoft.com/office/powerpoint/2010/main" val="17033249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854275-ADBE-C920-695C-C1AB61CA1477}"/>
              </a:ext>
            </a:extLst>
          </p:cNvPr>
          <p:cNvSpPr>
            <a:spLocks noGrp="1"/>
          </p:cNvSpPr>
          <p:nvPr>
            <p:ph type="dt" sz="half" idx="10"/>
          </p:nvPr>
        </p:nvSpPr>
        <p:spPr/>
        <p:txBody>
          <a:bodyPr/>
          <a:lstStyle/>
          <a:p>
            <a:fld id="{013CE30E-88BC-4B96-B039-4A598786AFFD}" type="datetime1">
              <a:rPr lang="en-US"/>
              <a:t>9/8/2023</a:t>
            </a:fld>
            <a:endParaRPr lang="en-US"/>
          </a:p>
        </p:txBody>
      </p:sp>
      <p:sp>
        <p:nvSpPr>
          <p:cNvPr id="3" name="Slide Number Placeholder 2">
            <a:extLst>
              <a:ext uri="{FF2B5EF4-FFF2-40B4-BE49-F238E27FC236}">
                <a16:creationId xmlns:a16="http://schemas.microsoft.com/office/drawing/2014/main" id="{3C5955D3-54F7-B13C-2E32-B03A466FFB30}"/>
              </a:ext>
            </a:extLst>
          </p:cNvPr>
          <p:cNvSpPr>
            <a:spLocks noGrp="1"/>
          </p:cNvSpPr>
          <p:nvPr>
            <p:ph type="sldNum" sz="quarter" idx="12"/>
          </p:nvPr>
        </p:nvSpPr>
        <p:spPr/>
        <p:txBody>
          <a:bodyPr/>
          <a:lstStyle/>
          <a:p>
            <a:fld id="{D57F1E4F-1CFF-5643-939E-217C01CDF565}" type="slidenum">
              <a:rPr lang="en-US" smtClean="0"/>
              <a:pPr/>
              <a:t>30</a:t>
            </a:fld>
            <a:endParaRPr lang="en-US"/>
          </a:p>
        </p:txBody>
      </p:sp>
      <p:sp>
        <p:nvSpPr>
          <p:cNvPr id="4" name="TextBox 3">
            <a:extLst>
              <a:ext uri="{FF2B5EF4-FFF2-40B4-BE49-F238E27FC236}">
                <a16:creationId xmlns:a16="http://schemas.microsoft.com/office/drawing/2014/main" id="{A750C216-B8C5-06BA-9039-42086647BD6F}"/>
              </a:ext>
            </a:extLst>
          </p:cNvPr>
          <p:cNvSpPr txBox="1"/>
          <p:nvPr/>
        </p:nvSpPr>
        <p:spPr>
          <a:xfrm>
            <a:off x="396815" y="669985"/>
            <a:ext cx="10737010" cy="33855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Question Generation: </a:t>
            </a:r>
            <a:endParaRPr lang="en-US" sz="2800" b="1">
              <a:cs typeface="Calibri"/>
            </a:endParaRPr>
          </a:p>
          <a:p>
            <a:r>
              <a:rPr lang="en-US" sz="2800"/>
              <a:t>For each sentence categorized at a specific Bloom's level, generate questions that correspond to that level. The questions should align with the cognitive skills associated with that level (e.g., "What is X?" for Knowledge, "How does X relate to Y?" for Comprehension, etc.). The  use a question generation r rule-based techniques to generate questions and Transformer python </a:t>
            </a:r>
            <a:r>
              <a:rPr lang="en-US" sz="2800" err="1"/>
              <a:t>Libery</a:t>
            </a:r>
            <a:r>
              <a:rPr lang="en-US" sz="2800"/>
              <a:t> used And Encoder </a:t>
            </a:r>
            <a:r>
              <a:rPr lang="en-US" sz="2800">
                <a:latin typeface="Segoe UI"/>
                <a:cs typeface="Segoe UI"/>
              </a:rPr>
              <a:t>Architecture.</a:t>
            </a:r>
            <a:r>
              <a:rPr lang="en-US" sz="2800"/>
              <a:t> </a:t>
            </a:r>
            <a:endParaRPr lang="en-US" sz="2800">
              <a:ea typeface="Calibri"/>
              <a:cs typeface="Calibri"/>
            </a:endParaRPr>
          </a:p>
          <a:p>
            <a:endParaRPr lang="en-US">
              <a:ea typeface="Calibri"/>
              <a:cs typeface="Calibri"/>
            </a:endParaRPr>
          </a:p>
        </p:txBody>
      </p:sp>
      <p:pic>
        <p:nvPicPr>
          <p:cNvPr id="5" name="Picture 4" descr="A screenshot of a computer&#10;&#10;Description automatically generated">
            <a:extLst>
              <a:ext uri="{FF2B5EF4-FFF2-40B4-BE49-F238E27FC236}">
                <a16:creationId xmlns:a16="http://schemas.microsoft.com/office/drawing/2014/main" id="{AD18A523-C17E-7101-0A86-33CB6FD47196}"/>
              </a:ext>
            </a:extLst>
          </p:cNvPr>
          <p:cNvPicPr>
            <a:picLocks noChangeAspect="1"/>
          </p:cNvPicPr>
          <p:nvPr/>
        </p:nvPicPr>
        <p:blipFill>
          <a:blip r:embed="rId2"/>
          <a:stretch>
            <a:fillRect/>
          </a:stretch>
        </p:blipFill>
        <p:spPr>
          <a:xfrm>
            <a:off x="3142891" y="3667881"/>
            <a:ext cx="6294406" cy="2944048"/>
          </a:xfrm>
          <a:prstGeom prst="rect">
            <a:avLst/>
          </a:prstGeom>
        </p:spPr>
      </p:pic>
      <p:sp>
        <p:nvSpPr>
          <p:cNvPr id="6" name="TextBox 5">
            <a:extLst>
              <a:ext uri="{FF2B5EF4-FFF2-40B4-BE49-F238E27FC236}">
                <a16:creationId xmlns:a16="http://schemas.microsoft.com/office/drawing/2014/main" id="{2E6F21F1-CA24-5375-475A-95C623C37869}"/>
              </a:ext>
            </a:extLst>
          </p:cNvPr>
          <p:cNvSpPr txBox="1"/>
          <p:nvPr/>
        </p:nvSpPr>
        <p:spPr>
          <a:xfrm>
            <a:off x="4321834" y="109268"/>
            <a:ext cx="425282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latin typeface="Calibri Light"/>
                <a:cs typeface="Calibri Light"/>
              </a:rPr>
              <a:t>IMPLEMENTATION</a:t>
            </a:r>
            <a:endParaRPr lang="en-US" sz="3600"/>
          </a:p>
        </p:txBody>
      </p:sp>
      <p:sp>
        <p:nvSpPr>
          <p:cNvPr id="8" name="Rectangle 7">
            <a:extLst>
              <a:ext uri="{FF2B5EF4-FFF2-40B4-BE49-F238E27FC236}">
                <a16:creationId xmlns:a16="http://schemas.microsoft.com/office/drawing/2014/main" id="{20799183-A918-9F9D-98E1-F09F54395BCE}"/>
              </a:ext>
            </a:extLst>
          </p:cNvPr>
          <p:cNvSpPr/>
          <p:nvPr/>
        </p:nvSpPr>
        <p:spPr>
          <a:xfrm>
            <a:off x="2632435" y="652101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IT20126438</a:t>
            </a:r>
            <a:r>
              <a:rPr lang="en-US">
                <a:solidFill>
                  <a:schemeClr val="tx1"/>
                </a:solidFill>
              </a:rPr>
              <a:t>  </a:t>
            </a:r>
            <a:r>
              <a:rPr lang="en-US" sz="1800">
                <a:solidFill>
                  <a:schemeClr val="tx1"/>
                </a:solidFill>
              </a:rPr>
              <a:t> |</a:t>
            </a:r>
            <a:r>
              <a:rPr lang="en-US">
                <a:solidFill>
                  <a:schemeClr val="tx1"/>
                </a:solidFill>
              </a:rPr>
              <a:t>   </a:t>
            </a:r>
            <a:r>
              <a:rPr lang="en-US" b="1" err="1">
                <a:solidFill>
                  <a:schemeClr val="tx1"/>
                </a:solidFill>
              </a:rPr>
              <a:t>Colambage</a:t>
            </a:r>
            <a:r>
              <a:rPr lang="en-US" b="1">
                <a:solidFill>
                  <a:schemeClr val="tx1"/>
                </a:solidFill>
              </a:rPr>
              <a:t> K.G </a:t>
            </a:r>
            <a:r>
              <a:rPr lang="en-US" sz="1800" b="1">
                <a:solidFill>
                  <a:schemeClr val="tx1"/>
                </a:solidFill>
              </a:rPr>
              <a:t> </a:t>
            </a:r>
            <a:r>
              <a:rPr lang="en-US" sz="1800">
                <a:solidFill>
                  <a:schemeClr val="tx1"/>
                </a:solidFill>
              </a:rPr>
              <a:t>| </a:t>
            </a:r>
            <a:r>
              <a:rPr kumimoji="0" lang="en-US" sz="1800" b="0" i="0" u="none" strike="noStrike" kern="0" cap="none" spc="0" normalizeH="0" baseline="0" noProof="0">
                <a:ln>
                  <a:noFill/>
                </a:ln>
                <a:effectLst/>
                <a:uLnTx/>
                <a:uFillTx/>
                <a:latin typeface="Cambria"/>
                <a:ea typeface="+mn-ea"/>
                <a:cs typeface="+mn-cs"/>
              </a:rPr>
              <a:t>2</a:t>
            </a:r>
            <a:r>
              <a:rPr lang="en-US" b="1" kern="0">
                <a:solidFill>
                  <a:schemeClr val="tx1"/>
                </a:solidFill>
                <a:latin typeface="Cambria"/>
              </a:rPr>
              <a:t>20</a:t>
            </a:r>
            <a:r>
              <a:rPr kumimoji="0" lang="en-US" sz="1800" b="1" i="0" u="none" strike="noStrike" kern="0" cap="none" spc="0" normalizeH="0" baseline="0" noProof="0">
                <a:ln>
                  <a:noFill/>
                </a:ln>
                <a:solidFill>
                  <a:schemeClr val="tx1"/>
                </a:solidFill>
                <a:effectLst/>
                <a:uLnTx/>
                <a:uFillTx/>
                <a:latin typeface="Cambria"/>
                <a:ea typeface="+mn-ea"/>
                <a:cs typeface="+mn-cs"/>
              </a:rPr>
              <a:t>23-035</a:t>
            </a:r>
            <a:endParaRPr lang="en-US" sz="1800" b="1">
              <a:solidFill>
                <a:schemeClr val="tx1"/>
              </a:solidFill>
            </a:endParaRPr>
          </a:p>
        </p:txBody>
      </p:sp>
    </p:spTree>
    <p:extLst>
      <p:ext uri="{BB962C8B-B14F-4D97-AF65-F5344CB8AC3E}">
        <p14:creationId xmlns:p14="http://schemas.microsoft.com/office/powerpoint/2010/main" val="3265108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46180A-B5D1-9532-F9C2-FC2E33B68131}"/>
              </a:ext>
            </a:extLst>
          </p:cNvPr>
          <p:cNvSpPr>
            <a:spLocks noGrp="1"/>
          </p:cNvSpPr>
          <p:nvPr>
            <p:ph type="dt" sz="half" idx="10"/>
          </p:nvPr>
        </p:nvSpPr>
        <p:spPr/>
        <p:txBody>
          <a:bodyPr/>
          <a:lstStyle/>
          <a:p>
            <a:fld id="{5866F65D-1364-4CF0-A01D-48E6D022354A}" type="datetime1">
              <a:rPr lang="en-US"/>
              <a:t>9/8/2023</a:t>
            </a:fld>
            <a:endParaRPr lang="en-US"/>
          </a:p>
        </p:txBody>
      </p:sp>
      <p:sp>
        <p:nvSpPr>
          <p:cNvPr id="3" name="Slide Number Placeholder 2">
            <a:extLst>
              <a:ext uri="{FF2B5EF4-FFF2-40B4-BE49-F238E27FC236}">
                <a16:creationId xmlns:a16="http://schemas.microsoft.com/office/drawing/2014/main" id="{FC3B6FA0-6E61-6EBF-3CC7-7487B2E5D292}"/>
              </a:ext>
            </a:extLst>
          </p:cNvPr>
          <p:cNvSpPr>
            <a:spLocks noGrp="1"/>
          </p:cNvSpPr>
          <p:nvPr>
            <p:ph type="sldNum" sz="quarter" idx="12"/>
          </p:nvPr>
        </p:nvSpPr>
        <p:spPr/>
        <p:txBody>
          <a:bodyPr/>
          <a:lstStyle/>
          <a:p>
            <a:fld id="{D57F1E4F-1CFF-5643-939E-217C01CDF565}" type="slidenum">
              <a:rPr lang="en-US" smtClean="0"/>
              <a:pPr/>
              <a:t>31</a:t>
            </a:fld>
            <a:endParaRPr lang="en-US"/>
          </a:p>
        </p:txBody>
      </p:sp>
      <p:sp>
        <p:nvSpPr>
          <p:cNvPr id="4" name="TextBox 3">
            <a:extLst>
              <a:ext uri="{FF2B5EF4-FFF2-40B4-BE49-F238E27FC236}">
                <a16:creationId xmlns:a16="http://schemas.microsoft.com/office/drawing/2014/main" id="{D5E00987-7633-D860-442B-9ABBE2397B34}"/>
              </a:ext>
            </a:extLst>
          </p:cNvPr>
          <p:cNvSpPr txBox="1"/>
          <p:nvPr/>
        </p:nvSpPr>
        <p:spPr>
          <a:xfrm>
            <a:off x="813759" y="986287"/>
            <a:ext cx="9184256"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cs typeface="Segoe UI"/>
              </a:rPr>
              <a:t>Answer Extraction: </a:t>
            </a:r>
            <a:r>
              <a:rPr lang="en-US" sz="2800">
                <a:cs typeface="Segoe UI"/>
              </a:rPr>
              <a:t>​</a:t>
            </a:r>
          </a:p>
          <a:p>
            <a:r>
              <a:rPr lang="en-US" sz="2800">
                <a:cs typeface="Segoe UI"/>
              </a:rPr>
              <a:t>For each generated question, extract relevant answers from the input paragraph.  use Named Entity Recognition (NER) or information retrieval techniques to find answers. Using Decoder </a:t>
            </a:r>
            <a:r>
              <a:rPr lang="en-US" sz="2800">
                <a:latin typeface="Segoe UI"/>
                <a:cs typeface="Segoe UI"/>
              </a:rPr>
              <a:t>Architecture and Transformes Python </a:t>
            </a:r>
            <a:r>
              <a:rPr lang="en-US" sz="2800" err="1">
                <a:latin typeface="Segoe UI"/>
                <a:cs typeface="Segoe UI"/>
              </a:rPr>
              <a:t>Libery</a:t>
            </a:r>
            <a:r>
              <a:rPr lang="en-US" sz="2800">
                <a:latin typeface="Segoe UI"/>
                <a:cs typeface="Segoe UI"/>
              </a:rPr>
              <a:t> Develop</a:t>
            </a:r>
            <a:endParaRPr lang="en-US" sz="2800" err="1">
              <a:cs typeface="Calibri"/>
            </a:endParaRPr>
          </a:p>
          <a:p>
            <a:endParaRPr lang="en-US" sz="2800">
              <a:cs typeface="Segoe UI"/>
            </a:endParaRPr>
          </a:p>
        </p:txBody>
      </p:sp>
      <p:pic>
        <p:nvPicPr>
          <p:cNvPr id="5" name="Picture 4" descr="A screenshot of a computer&#10;&#10;Description automatically generated">
            <a:extLst>
              <a:ext uri="{FF2B5EF4-FFF2-40B4-BE49-F238E27FC236}">
                <a16:creationId xmlns:a16="http://schemas.microsoft.com/office/drawing/2014/main" id="{1972397C-1FF4-5C29-4342-3DB6D75D6B94}"/>
              </a:ext>
            </a:extLst>
          </p:cNvPr>
          <p:cNvPicPr>
            <a:picLocks noChangeAspect="1"/>
          </p:cNvPicPr>
          <p:nvPr/>
        </p:nvPicPr>
        <p:blipFill>
          <a:blip r:embed="rId2"/>
          <a:stretch>
            <a:fillRect/>
          </a:stretch>
        </p:blipFill>
        <p:spPr>
          <a:xfrm>
            <a:off x="4405133" y="3177396"/>
            <a:ext cx="2734754" cy="3551208"/>
          </a:xfrm>
          <a:prstGeom prst="rect">
            <a:avLst/>
          </a:prstGeom>
        </p:spPr>
      </p:pic>
      <p:sp>
        <p:nvSpPr>
          <p:cNvPr id="6" name="TextBox 5">
            <a:extLst>
              <a:ext uri="{FF2B5EF4-FFF2-40B4-BE49-F238E27FC236}">
                <a16:creationId xmlns:a16="http://schemas.microsoft.com/office/drawing/2014/main" id="{5C7D50DC-D700-71E6-627A-1AD83E643D94}"/>
              </a:ext>
            </a:extLst>
          </p:cNvPr>
          <p:cNvSpPr txBox="1"/>
          <p:nvPr/>
        </p:nvSpPr>
        <p:spPr>
          <a:xfrm>
            <a:off x="3818626" y="138023"/>
            <a:ext cx="412342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latin typeface="Calibri Light"/>
                <a:cs typeface="Calibri Light"/>
              </a:rPr>
              <a:t>IMPLEMENTATION</a:t>
            </a:r>
            <a:endParaRPr lang="en-US" sz="3600"/>
          </a:p>
        </p:txBody>
      </p:sp>
      <p:sp>
        <p:nvSpPr>
          <p:cNvPr id="8" name="Rectangle 7">
            <a:extLst>
              <a:ext uri="{FF2B5EF4-FFF2-40B4-BE49-F238E27FC236}">
                <a16:creationId xmlns:a16="http://schemas.microsoft.com/office/drawing/2014/main" id="{F7E3E664-EB81-1FF9-37A1-BB9488C71883}"/>
              </a:ext>
            </a:extLst>
          </p:cNvPr>
          <p:cNvSpPr/>
          <p:nvPr/>
        </p:nvSpPr>
        <p:spPr>
          <a:xfrm>
            <a:off x="2632435" y="652101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IT20126438</a:t>
            </a:r>
            <a:r>
              <a:rPr lang="en-US">
                <a:solidFill>
                  <a:schemeClr val="tx1"/>
                </a:solidFill>
              </a:rPr>
              <a:t>  </a:t>
            </a:r>
            <a:r>
              <a:rPr lang="en-US" sz="1800">
                <a:solidFill>
                  <a:schemeClr val="tx1"/>
                </a:solidFill>
              </a:rPr>
              <a:t> |</a:t>
            </a:r>
            <a:r>
              <a:rPr lang="en-US">
                <a:solidFill>
                  <a:schemeClr val="tx1"/>
                </a:solidFill>
              </a:rPr>
              <a:t>   </a:t>
            </a:r>
            <a:r>
              <a:rPr lang="en-US" b="1" err="1">
                <a:solidFill>
                  <a:schemeClr val="tx1"/>
                </a:solidFill>
              </a:rPr>
              <a:t>Colambage</a:t>
            </a:r>
            <a:r>
              <a:rPr lang="en-US" b="1">
                <a:solidFill>
                  <a:schemeClr val="tx1"/>
                </a:solidFill>
              </a:rPr>
              <a:t> K.G </a:t>
            </a:r>
            <a:r>
              <a:rPr lang="en-US" sz="1800" b="1">
                <a:solidFill>
                  <a:schemeClr val="tx1"/>
                </a:solidFill>
              </a:rPr>
              <a:t> </a:t>
            </a:r>
            <a:r>
              <a:rPr lang="en-US" sz="1800">
                <a:solidFill>
                  <a:schemeClr val="tx1"/>
                </a:solidFill>
              </a:rPr>
              <a:t>| </a:t>
            </a:r>
            <a:r>
              <a:rPr kumimoji="0" lang="en-US" sz="1800" b="0" i="0" u="none" strike="noStrike" kern="0" cap="none" spc="0" normalizeH="0" baseline="0" noProof="0">
                <a:ln>
                  <a:noFill/>
                </a:ln>
                <a:effectLst/>
                <a:uLnTx/>
                <a:uFillTx/>
                <a:latin typeface="Cambria"/>
                <a:ea typeface="+mn-ea"/>
                <a:cs typeface="+mn-cs"/>
              </a:rPr>
              <a:t>2</a:t>
            </a:r>
            <a:r>
              <a:rPr lang="en-US" b="1" kern="0">
                <a:solidFill>
                  <a:schemeClr val="tx1"/>
                </a:solidFill>
                <a:latin typeface="Cambria"/>
              </a:rPr>
              <a:t>20</a:t>
            </a:r>
            <a:r>
              <a:rPr kumimoji="0" lang="en-US" sz="1800" b="1" i="0" u="none" strike="noStrike" kern="0" cap="none" spc="0" normalizeH="0" baseline="0" noProof="0">
                <a:ln>
                  <a:noFill/>
                </a:ln>
                <a:solidFill>
                  <a:schemeClr val="tx1"/>
                </a:solidFill>
                <a:effectLst/>
                <a:uLnTx/>
                <a:uFillTx/>
                <a:latin typeface="Cambria"/>
                <a:ea typeface="+mn-ea"/>
                <a:cs typeface="+mn-cs"/>
              </a:rPr>
              <a:t>23-035</a:t>
            </a:r>
            <a:endParaRPr lang="en-US" sz="1800" b="1">
              <a:solidFill>
                <a:schemeClr val="tx1"/>
              </a:solidFill>
            </a:endParaRPr>
          </a:p>
        </p:txBody>
      </p:sp>
    </p:spTree>
    <p:extLst>
      <p:ext uri="{BB962C8B-B14F-4D97-AF65-F5344CB8AC3E}">
        <p14:creationId xmlns:p14="http://schemas.microsoft.com/office/powerpoint/2010/main" val="14440991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CFC6A4-4266-C69E-FC80-18C1A7A2ED95}"/>
              </a:ext>
            </a:extLst>
          </p:cNvPr>
          <p:cNvSpPr>
            <a:spLocks noGrp="1"/>
          </p:cNvSpPr>
          <p:nvPr>
            <p:ph type="dt" sz="half" idx="10"/>
          </p:nvPr>
        </p:nvSpPr>
        <p:spPr/>
        <p:txBody>
          <a:bodyPr/>
          <a:lstStyle/>
          <a:p>
            <a:fld id="{0E8231AE-BB46-4741-A342-D3B8F4400061}" type="datetime1">
              <a:rPr lang="en-US"/>
              <a:t>9/8/2023</a:t>
            </a:fld>
            <a:endParaRPr lang="en-US"/>
          </a:p>
        </p:txBody>
      </p:sp>
      <p:sp>
        <p:nvSpPr>
          <p:cNvPr id="3" name="Slide Number Placeholder 2">
            <a:extLst>
              <a:ext uri="{FF2B5EF4-FFF2-40B4-BE49-F238E27FC236}">
                <a16:creationId xmlns:a16="http://schemas.microsoft.com/office/drawing/2014/main" id="{1381383D-FDC8-BF9C-25A5-30BC4DF25EB4}"/>
              </a:ext>
            </a:extLst>
          </p:cNvPr>
          <p:cNvSpPr>
            <a:spLocks noGrp="1"/>
          </p:cNvSpPr>
          <p:nvPr>
            <p:ph type="sldNum" sz="quarter" idx="12"/>
          </p:nvPr>
        </p:nvSpPr>
        <p:spPr/>
        <p:txBody>
          <a:bodyPr/>
          <a:lstStyle/>
          <a:p>
            <a:fld id="{D57F1E4F-1CFF-5643-939E-217C01CDF565}" type="slidenum">
              <a:rPr lang="en-US" smtClean="0"/>
              <a:pPr/>
              <a:t>32</a:t>
            </a:fld>
            <a:endParaRPr lang="en-US"/>
          </a:p>
        </p:txBody>
      </p:sp>
      <p:sp>
        <p:nvSpPr>
          <p:cNvPr id="5" name="TextBox 4">
            <a:extLst>
              <a:ext uri="{FF2B5EF4-FFF2-40B4-BE49-F238E27FC236}">
                <a16:creationId xmlns:a16="http://schemas.microsoft.com/office/drawing/2014/main" id="{E0AD86C5-0744-9986-73C6-EA8A0CFFF606}"/>
              </a:ext>
            </a:extLst>
          </p:cNvPr>
          <p:cNvSpPr txBox="1"/>
          <p:nvPr/>
        </p:nvSpPr>
        <p:spPr>
          <a:xfrm>
            <a:off x="1115683" y="856891"/>
            <a:ext cx="9716218"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Display Questions, Answers, and Bloom's Level: </a:t>
            </a:r>
            <a:endParaRPr lang="en-US" sz="2800" b="1">
              <a:cs typeface="Calibri"/>
            </a:endParaRPr>
          </a:p>
          <a:p>
            <a:r>
              <a:rPr lang="en-US" sz="2800"/>
              <a:t>Organize the generated questions, answers, and their corresponding Bloom's taxonomy levels. Display the results in a user-friendly format. Using the NLTK python </a:t>
            </a:r>
            <a:r>
              <a:rPr lang="en-US" sz="2800" err="1"/>
              <a:t>libery</a:t>
            </a:r>
            <a:r>
              <a:rPr lang="en-US" sz="2800"/>
              <a:t>. And spacy </a:t>
            </a:r>
            <a:endParaRPr lang="en-US" sz="2800">
              <a:cs typeface="Calibri"/>
            </a:endParaRPr>
          </a:p>
        </p:txBody>
      </p:sp>
      <p:pic>
        <p:nvPicPr>
          <p:cNvPr id="4" name="Picture 3" descr="A screenshot of a video game&#10;&#10;Description automatically generated">
            <a:extLst>
              <a:ext uri="{FF2B5EF4-FFF2-40B4-BE49-F238E27FC236}">
                <a16:creationId xmlns:a16="http://schemas.microsoft.com/office/drawing/2014/main" id="{C467A232-E969-FCE9-D5D8-F4F70413A88D}"/>
              </a:ext>
            </a:extLst>
          </p:cNvPr>
          <p:cNvPicPr>
            <a:picLocks noChangeAspect="1"/>
          </p:cNvPicPr>
          <p:nvPr/>
        </p:nvPicPr>
        <p:blipFill>
          <a:blip r:embed="rId2"/>
          <a:stretch>
            <a:fillRect/>
          </a:stretch>
        </p:blipFill>
        <p:spPr>
          <a:xfrm>
            <a:off x="2697193" y="2818861"/>
            <a:ext cx="6021237" cy="3391259"/>
          </a:xfrm>
          <a:prstGeom prst="rect">
            <a:avLst/>
          </a:prstGeom>
        </p:spPr>
      </p:pic>
      <p:sp>
        <p:nvSpPr>
          <p:cNvPr id="6" name="TextBox 5">
            <a:extLst>
              <a:ext uri="{FF2B5EF4-FFF2-40B4-BE49-F238E27FC236}">
                <a16:creationId xmlns:a16="http://schemas.microsoft.com/office/drawing/2014/main" id="{FF6EF328-8DD8-EBC3-49F1-1FF0AD0149B0}"/>
              </a:ext>
            </a:extLst>
          </p:cNvPr>
          <p:cNvSpPr txBox="1"/>
          <p:nvPr/>
        </p:nvSpPr>
        <p:spPr>
          <a:xfrm>
            <a:off x="3833004" y="109268"/>
            <a:ext cx="389338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latin typeface="Calibri Light"/>
                <a:cs typeface="Calibri Light"/>
              </a:rPr>
              <a:t>IMPLEMENTATION</a:t>
            </a:r>
            <a:endParaRPr lang="en-US" sz="3600"/>
          </a:p>
        </p:txBody>
      </p:sp>
    </p:spTree>
    <p:extLst>
      <p:ext uri="{BB962C8B-B14F-4D97-AF65-F5344CB8AC3E}">
        <p14:creationId xmlns:p14="http://schemas.microsoft.com/office/powerpoint/2010/main" val="27995146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B143FA-4C63-0902-74D7-6B69E942C25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IT20126438</a:t>
            </a:r>
            <a:r>
              <a:rPr lang="en-US">
                <a:solidFill>
                  <a:schemeClr val="tx1"/>
                </a:solidFill>
              </a:rPr>
              <a:t>  </a:t>
            </a:r>
            <a:r>
              <a:rPr lang="en-US" sz="1800">
                <a:solidFill>
                  <a:schemeClr val="tx1"/>
                </a:solidFill>
              </a:rPr>
              <a:t> |</a:t>
            </a:r>
            <a:r>
              <a:rPr lang="en-US">
                <a:solidFill>
                  <a:schemeClr val="tx1"/>
                </a:solidFill>
              </a:rPr>
              <a:t>   </a:t>
            </a:r>
            <a:r>
              <a:rPr lang="en-US" b="1" err="1">
                <a:solidFill>
                  <a:schemeClr val="tx1"/>
                </a:solidFill>
              </a:rPr>
              <a:t>Colambage</a:t>
            </a:r>
            <a:r>
              <a:rPr lang="en-US" b="1">
                <a:solidFill>
                  <a:schemeClr val="tx1"/>
                </a:solidFill>
              </a:rPr>
              <a:t> K.G </a:t>
            </a:r>
            <a:r>
              <a:rPr lang="en-US" sz="1800" b="1">
                <a:solidFill>
                  <a:schemeClr val="tx1"/>
                </a:solidFill>
              </a:rPr>
              <a:t> </a:t>
            </a:r>
            <a:r>
              <a:rPr lang="en-US" sz="1800">
                <a:solidFill>
                  <a:schemeClr val="tx1"/>
                </a:solidFill>
              </a:rPr>
              <a:t>| </a:t>
            </a:r>
            <a:r>
              <a:rPr kumimoji="0" lang="en-US" sz="1800" b="0" i="0" u="none" strike="noStrike" kern="0" cap="none" spc="0" normalizeH="0" baseline="0" noProof="0">
                <a:ln>
                  <a:noFill/>
                </a:ln>
                <a:effectLst/>
                <a:uLnTx/>
                <a:uFillTx/>
                <a:latin typeface="Cambria"/>
                <a:ea typeface="+mn-ea"/>
                <a:cs typeface="+mn-cs"/>
              </a:rPr>
              <a:t>2</a:t>
            </a:r>
            <a:r>
              <a:rPr lang="en-US" b="1" kern="0">
                <a:solidFill>
                  <a:schemeClr val="tx1"/>
                </a:solidFill>
                <a:latin typeface="Cambria"/>
              </a:rPr>
              <a:t>20</a:t>
            </a:r>
            <a:r>
              <a:rPr kumimoji="0" lang="en-US" sz="1800" b="1" i="0" u="none" strike="noStrike" kern="0" cap="none" spc="0" normalizeH="0" baseline="0" noProof="0">
                <a:ln>
                  <a:noFill/>
                </a:ln>
                <a:solidFill>
                  <a:schemeClr val="tx1"/>
                </a:solidFill>
                <a:effectLst/>
                <a:uLnTx/>
                <a:uFillTx/>
                <a:latin typeface="Cambria"/>
                <a:ea typeface="+mn-ea"/>
                <a:cs typeface="+mn-cs"/>
              </a:rPr>
              <a:t>23-035</a:t>
            </a:r>
            <a:endParaRPr lang="en-US" sz="1800" b="1">
              <a:solidFill>
                <a:schemeClr val="tx1"/>
              </a:solidFill>
            </a:endParaRPr>
          </a:p>
        </p:txBody>
      </p:sp>
      <p:sp>
        <p:nvSpPr>
          <p:cNvPr id="4" name="Title 1">
            <a:extLst>
              <a:ext uri="{FF2B5EF4-FFF2-40B4-BE49-F238E27FC236}">
                <a16:creationId xmlns:a16="http://schemas.microsoft.com/office/drawing/2014/main" id="{02E3F2BF-44D1-EA99-7572-50C37B58AEA0}"/>
              </a:ext>
            </a:extLst>
          </p:cNvPr>
          <p:cNvSpPr txBox="1">
            <a:spLocks/>
          </p:cNvSpPr>
          <p:nvPr/>
        </p:nvSpPr>
        <p:spPr>
          <a:xfrm>
            <a:off x="728716" y="190520"/>
            <a:ext cx="10526609" cy="1200329"/>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PROTOTYPE </a:t>
            </a:r>
            <a:r>
              <a:rPr lang="en-US" b="1"/>
              <a:t>VS</a:t>
            </a:r>
            <a:r>
              <a:rPr lang="en-US" sz="6000" b="1"/>
              <a:t> UI DESIGN</a:t>
            </a:r>
          </a:p>
        </p:txBody>
      </p:sp>
      <p:pic>
        <p:nvPicPr>
          <p:cNvPr id="3" name="Picture 2" descr="A screenshot of a quiz&#10;&#10;Description automatically generated">
            <a:extLst>
              <a:ext uri="{FF2B5EF4-FFF2-40B4-BE49-F238E27FC236}">
                <a16:creationId xmlns:a16="http://schemas.microsoft.com/office/drawing/2014/main" id="{8D20F2F6-CE13-00EF-CBB8-74AECD194854}"/>
              </a:ext>
            </a:extLst>
          </p:cNvPr>
          <p:cNvPicPr>
            <a:picLocks noChangeAspect="1"/>
          </p:cNvPicPr>
          <p:nvPr/>
        </p:nvPicPr>
        <p:blipFill>
          <a:blip r:embed="rId2"/>
          <a:stretch>
            <a:fillRect/>
          </a:stretch>
        </p:blipFill>
        <p:spPr>
          <a:xfrm>
            <a:off x="209910" y="1862677"/>
            <a:ext cx="4712898" cy="3247666"/>
          </a:xfrm>
          <a:prstGeom prst="rect">
            <a:avLst/>
          </a:prstGeom>
        </p:spPr>
      </p:pic>
      <p:pic>
        <p:nvPicPr>
          <p:cNvPr id="5" name="Picture 4" descr="A screenshot of a quiz&#10;&#10;Description automatically generated">
            <a:extLst>
              <a:ext uri="{FF2B5EF4-FFF2-40B4-BE49-F238E27FC236}">
                <a16:creationId xmlns:a16="http://schemas.microsoft.com/office/drawing/2014/main" id="{5C35BBDE-9742-1A6F-63DF-9BDDCBC6208A}"/>
              </a:ext>
            </a:extLst>
          </p:cNvPr>
          <p:cNvPicPr>
            <a:picLocks noChangeAspect="1"/>
          </p:cNvPicPr>
          <p:nvPr/>
        </p:nvPicPr>
        <p:blipFill>
          <a:blip r:embed="rId3"/>
          <a:stretch>
            <a:fillRect/>
          </a:stretch>
        </p:blipFill>
        <p:spPr>
          <a:xfrm>
            <a:off x="4911306" y="2766339"/>
            <a:ext cx="6984522" cy="3884493"/>
          </a:xfrm>
          <a:prstGeom prst="rect">
            <a:avLst/>
          </a:prstGeom>
        </p:spPr>
      </p:pic>
    </p:spTree>
    <p:extLst>
      <p:ext uri="{BB962C8B-B14F-4D97-AF65-F5344CB8AC3E}">
        <p14:creationId xmlns:p14="http://schemas.microsoft.com/office/powerpoint/2010/main" val="41996566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4601F7-F04B-B98B-2E5B-5B064F117289}"/>
              </a:ext>
            </a:extLst>
          </p:cNvPr>
          <p:cNvSpPr>
            <a:spLocks noGrp="1"/>
          </p:cNvSpPr>
          <p:nvPr>
            <p:ph type="dt" sz="half" idx="10"/>
          </p:nvPr>
        </p:nvSpPr>
        <p:spPr/>
        <p:txBody>
          <a:bodyPr/>
          <a:lstStyle/>
          <a:p>
            <a:fld id="{83A6C138-2066-4CA6-82FF-2B20DC7600E0}" type="datetime1">
              <a:rPr lang="en-US"/>
              <a:t>9/8/2023</a:t>
            </a:fld>
            <a:endParaRPr lang="en-US"/>
          </a:p>
        </p:txBody>
      </p:sp>
      <p:sp>
        <p:nvSpPr>
          <p:cNvPr id="3" name="Slide Number Placeholder 2">
            <a:extLst>
              <a:ext uri="{FF2B5EF4-FFF2-40B4-BE49-F238E27FC236}">
                <a16:creationId xmlns:a16="http://schemas.microsoft.com/office/drawing/2014/main" id="{28C39157-4F70-4F94-D9CB-7F59DEED5F9E}"/>
              </a:ext>
            </a:extLst>
          </p:cNvPr>
          <p:cNvSpPr>
            <a:spLocks noGrp="1"/>
          </p:cNvSpPr>
          <p:nvPr>
            <p:ph type="sldNum" sz="quarter" idx="12"/>
          </p:nvPr>
        </p:nvSpPr>
        <p:spPr/>
        <p:txBody>
          <a:bodyPr/>
          <a:lstStyle/>
          <a:p>
            <a:fld id="{D57F1E4F-1CFF-5643-939E-217C01CDF565}" type="slidenum">
              <a:rPr lang="en-US" smtClean="0"/>
              <a:pPr/>
              <a:t>34</a:t>
            </a:fld>
            <a:endParaRPr lang="en-US"/>
          </a:p>
        </p:txBody>
      </p:sp>
      <p:pic>
        <p:nvPicPr>
          <p:cNvPr id="4" name="Picture 3" descr="A screenshot of a computer&#10;&#10;Description automatically generated">
            <a:extLst>
              <a:ext uri="{FF2B5EF4-FFF2-40B4-BE49-F238E27FC236}">
                <a16:creationId xmlns:a16="http://schemas.microsoft.com/office/drawing/2014/main" id="{B1F5B840-4BA3-4BE4-654E-963153BAD1A8}"/>
              </a:ext>
            </a:extLst>
          </p:cNvPr>
          <p:cNvPicPr>
            <a:picLocks noChangeAspect="1"/>
          </p:cNvPicPr>
          <p:nvPr/>
        </p:nvPicPr>
        <p:blipFill>
          <a:blip r:embed="rId2"/>
          <a:stretch>
            <a:fillRect/>
          </a:stretch>
        </p:blipFill>
        <p:spPr>
          <a:xfrm>
            <a:off x="684363" y="1684655"/>
            <a:ext cx="4324709" cy="347431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24CB35E7-3E59-206E-4EF0-E7D157A9383C}"/>
              </a:ext>
            </a:extLst>
          </p:cNvPr>
          <p:cNvPicPr>
            <a:picLocks noChangeAspect="1"/>
          </p:cNvPicPr>
          <p:nvPr/>
        </p:nvPicPr>
        <p:blipFill>
          <a:blip r:embed="rId3"/>
          <a:stretch>
            <a:fillRect/>
          </a:stretch>
        </p:blipFill>
        <p:spPr>
          <a:xfrm>
            <a:off x="5126966" y="2593810"/>
            <a:ext cx="6567578" cy="2978719"/>
          </a:xfrm>
          <a:prstGeom prst="rect">
            <a:avLst/>
          </a:prstGeom>
        </p:spPr>
      </p:pic>
      <p:sp>
        <p:nvSpPr>
          <p:cNvPr id="7" name="Title 1">
            <a:extLst>
              <a:ext uri="{FF2B5EF4-FFF2-40B4-BE49-F238E27FC236}">
                <a16:creationId xmlns:a16="http://schemas.microsoft.com/office/drawing/2014/main" id="{76655656-DB9F-F30F-0BF1-7DACFD5F7E81}"/>
              </a:ext>
            </a:extLst>
          </p:cNvPr>
          <p:cNvSpPr txBox="1">
            <a:spLocks/>
          </p:cNvSpPr>
          <p:nvPr/>
        </p:nvSpPr>
        <p:spPr>
          <a:xfrm>
            <a:off x="728716" y="190520"/>
            <a:ext cx="10526609" cy="1200329"/>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PROTOTYPE </a:t>
            </a:r>
            <a:r>
              <a:rPr lang="en-US" b="1"/>
              <a:t>VS</a:t>
            </a:r>
            <a:r>
              <a:rPr lang="en-US" sz="6000" b="1"/>
              <a:t> UI DESIGN</a:t>
            </a:r>
          </a:p>
        </p:txBody>
      </p:sp>
    </p:spTree>
    <p:extLst>
      <p:ext uri="{BB962C8B-B14F-4D97-AF65-F5344CB8AC3E}">
        <p14:creationId xmlns:p14="http://schemas.microsoft.com/office/powerpoint/2010/main" val="18394259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B143FA-4C63-0902-74D7-6B69E942C25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IT20126438</a:t>
            </a:r>
            <a:r>
              <a:rPr lang="en-US">
                <a:solidFill>
                  <a:schemeClr val="tx1"/>
                </a:solidFill>
              </a:rPr>
              <a:t>  </a:t>
            </a:r>
            <a:r>
              <a:rPr lang="en-US" sz="1800">
                <a:solidFill>
                  <a:schemeClr val="tx1"/>
                </a:solidFill>
              </a:rPr>
              <a:t> |</a:t>
            </a:r>
            <a:r>
              <a:rPr lang="en-US">
                <a:solidFill>
                  <a:schemeClr val="tx1"/>
                </a:solidFill>
              </a:rPr>
              <a:t>   </a:t>
            </a:r>
            <a:r>
              <a:rPr lang="en-US" b="1" err="1">
                <a:solidFill>
                  <a:schemeClr val="tx1"/>
                </a:solidFill>
              </a:rPr>
              <a:t>Colambage</a:t>
            </a:r>
            <a:r>
              <a:rPr lang="en-US" b="1">
                <a:solidFill>
                  <a:schemeClr val="tx1"/>
                </a:solidFill>
              </a:rPr>
              <a:t> K.G </a:t>
            </a:r>
            <a:r>
              <a:rPr lang="en-US" sz="1800" b="1">
                <a:solidFill>
                  <a:schemeClr val="tx1"/>
                </a:solidFill>
              </a:rPr>
              <a:t> </a:t>
            </a:r>
            <a:r>
              <a:rPr lang="en-US" sz="1800">
                <a:solidFill>
                  <a:schemeClr val="tx1"/>
                </a:solidFill>
              </a:rPr>
              <a:t>| </a:t>
            </a:r>
            <a:r>
              <a:rPr kumimoji="0" lang="en-US" sz="1800" b="0" i="0" u="none" strike="noStrike" kern="0" cap="none" spc="0" normalizeH="0" baseline="0" noProof="0">
                <a:ln>
                  <a:noFill/>
                </a:ln>
                <a:effectLst/>
                <a:uLnTx/>
                <a:uFillTx/>
                <a:latin typeface="Cambria"/>
                <a:ea typeface="+mn-ea"/>
                <a:cs typeface="+mn-cs"/>
              </a:rPr>
              <a:t>2</a:t>
            </a:r>
            <a:r>
              <a:rPr lang="en-US" b="1" kern="0">
                <a:solidFill>
                  <a:schemeClr val="tx1"/>
                </a:solidFill>
                <a:latin typeface="Cambria"/>
              </a:rPr>
              <a:t>20</a:t>
            </a:r>
            <a:r>
              <a:rPr kumimoji="0" lang="en-US" sz="1800" b="1" i="0" u="none" strike="noStrike" kern="0" cap="none" spc="0" normalizeH="0" baseline="0" noProof="0">
                <a:ln>
                  <a:noFill/>
                </a:ln>
                <a:solidFill>
                  <a:schemeClr val="tx1"/>
                </a:solidFill>
                <a:effectLst/>
                <a:uLnTx/>
                <a:uFillTx/>
                <a:latin typeface="Cambria"/>
                <a:ea typeface="+mn-ea"/>
                <a:cs typeface="+mn-cs"/>
              </a:rPr>
              <a:t>23-035</a:t>
            </a:r>
            <a:endParaRPr lang="en-US" sz="1800" b="1">
              <a:solidFill>
                <a:schemeClr val="tx1"/>
              </a:solidFill>
            </a:endParaRPr>
          </a:p>
        </p:txBody>
      </p:sp>
      <p:sp>
        <p:nvSpPr>
          <p:cNvPr id="3" name="Title 1">
            <a:extLst>
              <a:ext uri="{FF2B5EF4-FFF2-40B4-BE49-F238E27FC236}">
                <a16:creationId xmlns:a16="http://schemas.microsoft.com/office/drawing/2014/main" id="{83E6C8D4-E88F-92B8-E35F-CD2729C7517A}"/>
              </a:ext>
            </a:extLst>
          </p:cNvPr>
          <p:cNvSpPr txBox="1">
            <a:spLocks/>
          </p:cNvSpPr>
          <p:nvPr/>
        </p:nvSpPr>
        <p:spPr>
          <a:xfrm>
            <a:off x="293022" y="176452"/>
            <a:ext cx="11304031" cy="1200329"/>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NON-FUNCTIONAL REQUIREMENTS</a:t>
            </a:r>
          </a:p>
        </p:txBody>
      </p:sp>
      <p:sp>
        <p:nvSpPr>
          <p:cNvPr id="4" name="TextBox 3">
            <a:extLst>
              <a:ext uri="{FF2B5EF4-FFF2-40B4-BE49-F238E27FC236}">
                <a16:creationId xmlns:a16="http://schemas.microsoft.com/office/drawing/2014/main" id="{693E4F25-D032-51AB-35B3-BB0F0ACC0AAD}"/>
              </a:ext>
            </a:extLst>
          </p:cNvPr>
          <p:cNvSpPr txBox="1"/>
          <p:nvPr/>
        </p:nvSpPr>
        <p:spPr>
          <a:xfrm>
            <a:off x="669985" y="727495"/>
            <a:ext cx="11182708" cy="54476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a:latin typeface="Calibri Light"/>
                <a:cs typeface="Arial"/>
              </a:rPr>
              <a:t>​</a:t>
            </a:r>
          </a:p>
          <a:p>
            <a:pPr>
              <a:buChar char="•"/>
            </a:pPr>
            <a:r>
              <a:rPr lang="en-US" sz="2800">
                <a:cs typeface="Arial"/>
              </a:rPr>
              <a:t>Performance: Your component should be able to generate questions and answers quickly and efficiently, even with large amounts of data.​</a:t>
            </a:r>
          </a:p>
          <a:p>
            <a:pPr>
              <a:buChar char="•"/>
            </a:pPr>
            <a:endParaRPr lang="en-US" sz="2800">
              <a:cs typeface="Arial"/>
            </a:endParaRPr>
          </a:p>
          <a:p>
            <a:pPr>
              <a:buChar char="•"/>
            </a:pPr>
            <a:r>
              <a:rPr lang="en-US" sz="2800">
                <a:cs typeface="Arial"/>
              </a:rPr>
              <a:t>Scalability: The component should be designed to handle increasing amounts of data and user traffic over time.​</a:t>
            </a:r>
          </a:p>
          <a:p>
            <a:pPr>
              <a:buChar char="•"/>
            </a:pPr>
            <a:endParaRPr lang="en-US" sz="2800">
              <a:cs typeface="Arial"/>
            </a:endParaRPr>
          </a:p>
          <a:p>
            <a:pPr>
              <a:buChar char="•"/>
            </a:pPr>
            <a:r>
              <a:rPr lang="en-US" sz="2800">
                <a:cs typeface="Arial"/>
              </a:rPr>
              <a:t>Usability: The user interface should be intuitive and easy to use for both technical and non-technical users.​</a:t>
            </a:r>
          </a:p>
          <a:p>
            <a:pPr>
              <a:buChar char="•"/>
            </a:pPr>
            <a:endParaRPr lang="en-US" sz="2800">
              <a:cs typeface="Arial"/>
            </a:endParaRPr>
          </a:p>
          <a:p>
            <a:pPr>
              <a:buChar char="•"/>
            </a:pPr>
            <a:r>
              <a:rPr lang="en-US" sz="2800">
                <a:cs typeface="Arial"/>
              </a:rPr>
              <a:t>Security: The component should be designed to prevent unauthorized access and protect sensitive data.​</a:t>
            </a:r>
          </a:p>
        </p:txBody>
      </p:sp>
    </p:spTree>
    <p:extLst>
      <p:ext uri="{BB962C8B-B14F-4D97-AF65-F5344CB8AC3E}">
        <p14:creationId xmlns:p14="http://schemas.microsoft.com/office/powerpoint/2010/main" val="23842677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B143FA-4C63-0902-74D7-6B69E942C25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IT20126438</a:t>
            </a:r>
            <a:r>
              <a:rPr lang="en-US">
                <a:solidFill>
                  <a:schemeClr val="tx1"/>
                </a:solidFill>
              </a:rPr>
              <a:t>  </a:t>
            </a:r>
            <a:r>
              <a:rPr lang="en-US" sz="1800">
                <a:solidFill>
                  <a:schemeClr val="tx1"/>
                </a:solidFill>
              </a:rPr>
              <a:t> |</a:t>
            </a:r>
            <a:r>
              <a:rPr lang="en-US">
                <a:solidFill>
                  <a:schemeClr val="tx1"/>
                </a:solidFill>
              </a:rPr>
              <a:t>   </a:t>
            </a:r>
            <a:r>
              <a:rPr lang="en-US" b="1" err="1">
                <a:solidFill>
                  <a:schemeClr val="tx1"/>
                </a:solidFill>
              </a:rPr>
              <a:t>Colambage</a:t>
            </a:r>
            <a:r>
              <a:rPr lang="en-US" b="1">
                <a:solidFill>
                  <a:schemeClr val="tx1"/>
                </a:solidFill>
              </a:rPr>
              <a:t> K.G </a:t>
            </a:r>
            <a:r>
              <a:rPr lang="en-US" sz="1800" b="1">
                <a:solidFill>
                  <a:schemeClr val="tx1"/>
                </a:solidFill>
              </a:rPr>
              <a:t> </a:t>
            </a:r>
            <a:r>
              <a:rPr lang="en-US" sz="1800">
                <a:solidFill>
                  <a:schemeClr val="tx1"/>
                </a:solidFill>
              </a:rPr>
              <a:t>| </a:t>
            </a:r>
            <a:r>
              <a:rPr kumimoji="0" lang="en-US" sz="1800" b="0" i="0" u="none" strike="noStrike" kern="0" cap="none" spc="0" normalizeH="0" baseline="0" noProof="0">
                <a:ln>
                  <a:noFill/>
                </a:ln>
                <a:effectLst/>
                <a:uLnTx/>
                <a:uFillTx/>
                <a:latin typeface="Cambria"/>
                <a:ea typeface="+mn-ea"/>
                <a:cs typeface="+mn-cs"/>
              </a:rPr>
              <a:t>2</a:t>
            </a:r>
            <a:r>
              <a:rPr lang="en-US" b="1" kern="0">
                <a:solidFill>
                  <a:schemeClr val="tx1"/>
                </a:solidFill>
                <a:latin typeface="Cambria"/>
              </a:rPr>
              <a:t>20</a:t>
            </a:r>
            <a:r>
              <a:rPr kumimoji="0" lang="en-US" sz="1800" b="1" i="0" u="none" strike="noStrike" kern="0" cap="none" spc="0" normalizeH="0" baseline="0" noProof="0">
                <a:ln>
                  <a:noFill/>
                </a:ln>
                <a:solidFill>
                  <a:schemeClr val="tx1"/>
                </a:solidFill>
                <a:effectLst/>
                <a:uLnTx/>
                <a:uFillTx/>
                <a:latin typeface="Cambria"/>
                <a:ea typeface="+mn-ea"/>
                <a:cs typeface="+mn-cs"/>
              </a:rPr>
              <a:t>23-035</a:t>
            </a:r>
            <a:endParaRPr lang="en-US" sz="1800" b="1">
              <a:solidFill>
                <a:schemeClr val="tx1"/>
              </a:solidFill>
            </a:endParaRPr>
          </a:p>
        </p:txBody>
      </p:sp>
      <p:sp>
        <p:nvSpPr>
          <p:cNvPr id="4" name="Title 1">
            <a:extLst>
              <a:ext uri="{FF2B5EF4-FFF2-40B4-BE49-F238E27FC236}">
                <a16:creationId xmlns:a16="http://schemas.microsoft.com/office/drawing/2014/main" id="{052432E0-99F7-4A55-0AA2-7C87386D7570}"/>
              </a:ext>
            </a:extLst>
          </p:cNvPr>
          <p:cNvSpPr txBox="1">
            <a:spLocks/>
          </p:cNvSpPr>
          <p:nvPr/>
        </p:nvSpPr>
        <p:spPr>
          <a:xfrm>
            <a:off x="594946" y="176452"/>
            <a:ext cx="11002107" cy="1200329"/>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FUTURE WORK</a:t>
            </a:r>
          </a:p>
        </p:txBody>
      </p:sp>
      <p:sp>
        <p:nvSpPr>
          <p:cNvPr id="3" name="TextBox 2">
            <a:extLst>
              <a:ext uri="{FF2B5EF4-FFF2-40B4-BE49-F238E27FC236}">
                <a16:creationId xmlns:a16="http://schemas.microsoft.com/office/drawing/2014/main" id="{29260E84-109B-1BF9-878E-76862F2E622C}"/>
              </a:ext>
            </a:extLst>
          </p:cNvPr>
          <p:cNvSpPr txBox="1"/>
          <p:nvPr/>
        </p:nvSpPr>
        <p:spPr>
          <a:xfrm>
            <a:off x="2064589" y="1820174"/>
            <a:ext cx="7085162"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Calibri"/>
              </a:rPr>
              <a:t>Categorize  Bloom's  levels in Questions. 2 levels</a:t>
            </a:r>
          </a:p>
          <a:p>
            <a:endParaRPr lang="en-US" sz="2800">
              <a:cs typeface="Calibri"/>
            </a:endParaRPr>
          </a:p>
          <a:p>
            <a:r>
              <a:rPr lang="en-US" sz="2800">
                <a:cs typeface="Calibri"/>
              </a:rPr>
              <a:t>Improve 10 Questions.</a:t>
            </a:r>
          </a:p>
        </p:txBody>
      </p:sp>
    </p:spTree>
    <p:extLst>
      <p:ext uri="{BB962C8B-B14F-4D97-AF65-F5344CB8AC3E}">
        <p14:creationId xmlns:p14="http://schemas.microsoft.com/office/powerpoint/2010/main" val="12399008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1AAE000B-C397-0378-7AB9-524BF9800D72}"/>
              </a:ext>
            </a:extLst>
          </p:cNvPr>
          <p:cNvSpPr txBox="1">
            <a:spLocks/>
          </p:cNvSpPr>
          <p:nvPr/>
        </p:nvSpPr>
        <p:spPr>
          <a:xfrm>
            <a:off x="963084" y="2837087"/>
            <a:ext cx="10363200" cy="1362075"/>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all" spc="0" normalizeH="0" baseline="0" noProof="0">
                <a:ln>
                  <a:noFill/>
                </a:ln>
                <a:solidFill>
                  <a:sysClr val="windowText" lastClr="000000"/>
                </a:solidFill>
                <a:effectLst/>
                <a:uLnTx/>
                <a:uFillTx/>
                <a:latin typeface="Adobe Devanagari" pitchFamily="18" charset="0"/>
                <a:ea typeface="+mj-ea"/>
              </a:rPr>
              <a:t>IT20123468 | SENAWEERA T.I.S</a:t>
            </a:r>
          </a:p>
        </p:txBody>
      </p:sp>
      <p:sp>
        <p:nvSpPr>
          <p:cNvPr id="4" name="Text Placeholder 5">
            <a:extLst>
              <a:ext uri="{FF2B5EF4-FFF2-40B4-BE49-F238E27FC236}">
                <a16:creationId xmlns:a16="http://schemas.microsoft.com/office/drawing/2014/main" id="{2EB1963D-14CA-7C81-CCAC-903F576D586E}"/>
              </a:ext>
            </a:extLst>
          </p:cNvPr>
          <p:cNvSpPr txBox="1">
            <a:spLocks/>
          </p:cNvSpPr>
          <p:nvPr/>
        </p:nvSpPr>
        <p:spPr>
          <a:xfrm>
            <a:off x="963084" y="4237261"/>
            <a:ext cx="10363200" cy="1500187"/>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Wingdings" pitchFamily="2" charset="2"/>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Wingdings" pitchFamily="2" charset="2"/>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a:ln>
                  <a:noFill/>
                </a:ln>
                <a:solidFill>
                  <a:sysClr val="windowText" lastClr="000000">
                    <a:tint val="75000"/>
                  </a:sysClr>
                </a:solidFill>
                <a:effectLst/>
                <a:uLnTx/>
                <a:uFillTx/>
                <a:latin typeface="Cambria"/>
                <a:ea typeface="+mn-ea"/>
                <a:cs typeface="+mn-cs"/>
              </a:rPr>
              <a:t>Software Engineering</a:t>
            </a:r>
          </a:p>
        </p:txBody>
      </p:sp>
      <p:sp>
        <p:nvSpPr>
          <p:cNvPr id="5" name="Rectangle 4">
            <a:extLst>
              <a:ext uri="{FF2B5EF4-FFF2-40B4-BE49-F238E27FC236}">
                <a16:creationId xmlns:a16="http://schemas.microsoft.com/office/drawing/2014/main" id="{3FC12DD8-8713-BA67-A8E2-E819F71A1598}"/>
              </a:ext>
            </a:extLst>
          </p:cNvPr>
          <p:cNvSpPr/>
          <p:nvPr/>
        </p:nvSpPr>
        <p:spPr>
          <a:xfrm>
            <a:off x="2632435" y="6492874"/>
            <a:ext cx="681636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mbria"/>
                <a:ea typeface="+mn-ea"/>
                <a:cs typeface="+mn-cs"/>
              </a:rPr>
              <a:t>IT20123468</a:t>
            </a:r>
            <a:r>
              <a:rPr kumimoji="0" lang="en-US" sz="1800" b="0" i="0" u="none" strike="noStrike" kern="0" cap="none" spc="0" normalizeH="0" baseline="0" noProof="0">
                <a:ln>
                  <a:noFill/>
                </a:ln>
                <a:solidFill>
                  <a:prstClr val="black"/>
                </a:solidFill>
                <a:effectLst/>
                <a:uLnTx/>
                <a:uFillTx/>
                <a:latin typeface="Cambria"/>
                <a:ea typeface="+mn-ea"/>
                <a:cs typeface="+mn-cs"/>
              </a:rPr>
              <a:t>   |   </a:t>
            </a:r>
            <a:r>
              <a:rPr kumimoji="0" lang="en-US" sz="1800" b="1" i="0" u="none" strike="noStrike" kern="0" cap="none" spc="0" normalizeH="0" baseline="0" noProof="0">
                <a:ln>
                  <a:noFill/>
                </a:ln>
                <a:solidFill>
                  <a:prstClr val="black"/>
                </a:solidFill>
                <a:effectLst/>
                <a:uLnTx/>
                <a:uFillTx/>
                <a:latin typeface="Cambria"/>
                <a:ea typeface="+mn-ea"/>
                <a:cs typeface="+mn-cs"/>
              </a:rPr>
              <a:t>Senaweera T.I.S</a:t>
            </a:r>
            <a:r>
              <a:rPr lang="en-US" b="1" kern="0">
                <a:solidFill>
                  <a:prstClr val="black"/>
                </a:solidFill>
                <a:latin typeface="Cambria"/>
              </a:rPr>
              <a:t>.</a:t>
            </a:r>
            <a:r>
              <a:rPr kumimoji="0" lang="en-US" sz="1800" b="1" i="0" u="none" strike="noStrike" kern="0" cap="none" spc="0" normalizeH="0" baseline="0" noProof="0">
                <a:ln>
                  <a:noFill/>
                </a:ln>
                <a:solidFill>
                  <a:prstClr val="black"/>
                </a:solidFill>
                <a:effectLst/>
                <a:uLnTx/>
                <a:uFillTx/>
                <a:latin typeface="Cambria"/>
                <a:ea typeface="+mn-ea"/>
                <a:cs typeface="+mn-cs"/>
              </a:rPr>
              <a:t>  </a:t>
            </a:r>
            <a:r>
              <a:rPr kumimoji="0" lang="en-US" sz="1800" b="0" i="0" u="none" strike="noStrike" kern="0" cap="none" spc="0" normalizeH="0" baseline="0" noProof="0">
                <a:ln>
                  <a:noFill/>
                </a:ln>
                <a:solidFill>
                  <a:prstClr val="black"/>
                </a:solidFill>
                <a:effectLst/>
                <a:uLnTx/>
                <a:uFillTx/>
                <a:latin typeface="Cambria"/>
                <a:ea typeface="+mn-ea"/>
                <a:cs typeface="+mn-cs"/>
              </a:rPr>
              <a:t>| 2023-035</a:t>
            </a:r>
          </a:p>
        </p:txBody>
      </p:sp>
      <p:pic>
        <p:nvPicPr>
          <p:cNvPr id="6" name="Picture 5" descr="A person smiling for the camera&#10;&#10;Description automatically generated with low confidence">
            <a:extLst>
              <a:ext uri="{FF2B5EF4-FFF2-40B4-BE49-F238E27FC236}">
                <a16:creationId xmlns:a16="http://schemas.microsoft.com/office/drawing/2014/main" id="{4EFE3EA6-3AE8-CAB9-71EA-980B57D66E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0326" y="119691"/>
            <a:ext cx="2704798" cy="2931429"/>
          </a:xfrm>
          <a:prstGeom prst="rect">
            <a:avLst/>
          </a:prstGeom>
        </p:spPr>
      </p:pic>
      <p:sp>
        <p:nvSpPr>
          <p:cNvPr id="12" name="Rectangle 11">
            <a:extLst>
              <a:ext uri="{FF2B5EF4-FFF2-40B4-BE49-F238E27FC236}">
                <a16:creationId xmlns:a16="http://schemas.microsoft.com/office/drawing/2014/main" id="{186319C5-4A46-68D7-E44C-7AD3379D4599}"/>
              </a:ext>
            </a:extLst>
          </p:cNvPr>
          <p:cNvSpPr/>
          <p:nvPr/>
        </p:nvSpPr>
        <p:spPr>
          <a:xfrm>
            <a:off x="234244" y="528763"/>
            <a:ext cx="8610600" cy="2308324"/>
          </a:xfrm>
          <a:prstGeom prst="rect">
            <a:avLst/>
          </a:prstGeom>
          <a:noFill/>
        </p:spPr>
        <p:txBody>
          <a:bodyPr wrap="square" lIns="91440" tIns="45720" rIns="91440" bIns="45720">
            <a:spAutoFit/>
          </a:bodyPr>
          <a:lstStyle/>
          <a:p>
            <a:pPr algn="ctr"/>
            <a:r>
              <a:rPr lang="en-US" sz="4800" b="0" cap="none" spc="0">
                <a:ln w="0"/>
                <a:solidFill>
                  <a:schemeClr val="accent1"/>
                </a:solidFill>
                <a:effectLst>
                  <a:outerShdw blurRad="38100" dist="25400" dir="5400000" algn="ctr" rotWithShape="0">
                    <a:srgbClr val="6E747A">
                      <a:alpha val="43000"/>
                    </a:srgbClr>
                  </a:outerShdw>
                </a:effectLst>
              </a:rPr>
              <a:t>TRACK AND PREDICT STUDENT PERFORMANCE USING </a:t>
            </a:r>
          </a:p>
          <a:p>
            <a:pPr algn="ctr"/>
            <a:r>
              <a:rPr lang="en-US" sz="4800" b="0" cap="none" spc="0">
                <a:ln w="0"/>
                <a:solidFill>
                  <a:schemeClr val="accent1"/>
                </a:solidFill>
                <a:effectLst>
                  <a:outerShdw blurRad="38100" dist="25400" dir="5400000" algn="ctr" rotWithShape="0">
                    <a:srgbClr val="6E747A">
                      <a:alpha val="43000"/>
                    </a:srgbClr>
                  </a:outerShdw>
                </a:effectLst>
              </a:rPr>
              <a:t>BLOOM’S TAXONOMY METRICS. </a:t>
            </a:r>
          </a:p>
        </p:txBody>
      </p:sp>
    </p:spTree>
    <p:extLst>
      <p:ext uri="{BB962C8B-B14F-4D97-AF65-F5344CB8AC3E}">
        <p14:creationId xmlns:p14="http://schemas.microsoft.com/office/powerpoint/2010/main" val="32420249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IT20123468</a:t>
            </a:r>
            <a:r>
              <a:rPr lang="en-US" sz="1800">
                <a:solidFill>
                  <a:schemeClr val="tx1"/>
                </a:solidFill>
              </a:rPr>
              <a:t>   |   </a:t>
            </a:r>
            <a:r>
              <a:rPr lang="en-US" b="1">
                <a:solidFill>
                  <a:schemeClr val="tx1"/>
                </a:solidFill>
              </a:rPr>
              <a:t>Senaweera T.I.S.</a:t>
            </a:r>
            <a:r>
              <a:rPr lang="en-US" sz="1800" b="1">
                <a:solidFill>
                  <a:schemeClr val="tx1"/>
                </a:solidFill>
              </a:rPr>
              <a:t>   </a:t>
            </a:r>
            <a:r>
              <a:rPr lang="en-US" sz="1800">
                <a:solidFill>
                  <a:schemeClr val="tx1"/>
                </a:solidFill>
              </a:rPr>
              <a:t>| </a:t>
            </a:r>
            <a:r>
              <a:rPr kumimoji="0" lang="en-US" sz="1800" b="1" i="0" u="none" strike="noStrike" kern="0" cap="none" spc="0" normalizeH="0" baseline="0" noProof="0">
                <a:ln>
                  <a:noFill/>
                </a:ln>
                <a:solidFill>
                  <a:prstClr val="black"/>
                </a:solidFill>
                <a:effectLst/>
                <a:uLnTx/>
                <a:uFillTx/>
                <a:latin typeface="Cambria"/>
                <a:ea typeface="+mn-ea"/>
                <a:cs typeface="+mn-cs"/>
              </a:rPr>
              <a:t>2023-035</a:t>
            </a:r>
            <a:endParaRPr lang="en-US" sz="1800" b="1">
              <a:solidFill>
                <a:schemeClr val="tx1"/>
              </a:solidFill>
            </a:endParaRPr>
          </a:p>
        </p:txBody>
      </p:sp>
      <p:sp>
        <p:nvSpPr>
          <p:cNvPr id="2" name="Title 1">
            <a:extLst>
              <a:ext uri="{FF2B5EF4-FFF2-40B4-BE49-F238E27FC236}">
                <a16:creationId xmlns:a16="http://schemas.microsoft.com/office/drawing/2014/main" id="{4DC91729-FB1B-1B1C-190B-6C1DA6D7156F}"/>
              </a:ext>
            </a:extLst>
          </p:cNvPr>
          <p:cNvSpPr txBox="1">
            <a:spLocks/>
          </p:cNvSpPr>
          <p:nvPr/>
        </p:nvSpPr>
        <p:spPr>
          <a:xfrm>
            <a:off x="728716" y="190520"/>
            <a:ext cx="10526609" cy="1200329"/>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RESEACRH PROBLEM</a:t>
            </a:r>
          </a:p>
        </p:txBody>
      </p:sp>
      <p:sp>
        <p:nvSpPr>
          <p:cNvPr id="5" name="TextBox 4">
            <a:extLst>
              <a:ext uri="{FF2B5EF4-FFF2-40B4-BE49-F238E27FC236}">
                <a16:creationId xmlns:a16="http://schemas.microsoft.com/office/drawing/2014/main" id="{6A0E857E-EA48-6E25-7F51-F04D1482728C}"/>
              </a:ext>
            </a:extLst>
          </p:cNvPr>
          <p:cNvSpPr txBox="1"/>
          <p:nvPr/>
        </p:nvSpPr>
        <p:spPr>
          <a:xfrm>
            <a:off x="392438" y="1718816"/>
            <a:ext cx="11670168" cy="2123658"/>
          </a:xfrm>
          <a:prstGeom prst="rect">
            <a:avLst/>
          </a:prstGeom>
          <a:noFill/>
        </p:spPr>
        <p:txBody>
          <a:bodyPr wrap="square" lIns="91440" tIns="45720" rIns="91440" bIns="45720" anchor="t">
            <a:spAutoFit/>
          </a:bodyPr>
          <a:lstStyle/>
          <a:p>
            <a:pPr algn="ctr"/>
            <a:r>
              <a:rPr lang="en-US" sz="4400">
                <a:solidFill>
                  <a:schemeClr val="accent5">
                    <a:lumMod val="50000"/>
                  </a:schemeClr>
                </a:solidFill>
              </a:rPr>
              <a:t>“How can university students assess their academic performance level while doing </a:t>
            </a:r>
            <a:endParaRPr lang="en-US">
              <a:solidFill>
                <a:schemeClr val="accent5">
                  <a:lumMod val="50000"/>
                </a:schemeClr>
              </a:solidFill>
            </a:endParaRPr>
          </a:p>
          <a:p>
            <a:pPr algn="ctr"/>
            <a:r>
              <a:rPr lang="en-US" sz="4400">
                <a:solidFill>
                  <a:schemeClr val="accent5">
                    <a:lumMod val="50000"/>
                  </a:schemeClr>
                </a:solidFill>
              </a:rPr>
              <a:t>self-studies?”</a:t>
            </a:r>
            <a:endParaRPr lang="en-US" sz="4400">
              <a:solidFill>
                <a:schemeClr val="accent5">
                  <a:lumMod val="50000"/>
                </a:schemeClr>
              </a:solidFill>
              <a:ea typeface="Calibri"/>
              <a:cs typeface="Calibri"/>
            </a:endParaRPr>
          </a:p>
        </p:txBody>
      </p:sp>
      <p:pic>
        <p:nvPicPr>
          <p:cNvPr id="6" name="Picture 5" descr="A yellow emoji with a black background&#10;&#10;Description automatically generated">
            <a:extLst>
              <a:ext uri="{FF2B5EF4-FFF2-40B4-BE49-F238E27FC236}">
                <a16:creationId xmlns:a16="http://schemas.microsoft.com/office/drawing/2014/main" id="{725310A6-0210-455A-F78A-1A036CB00B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1847" y="3788434"/>
            <a:ext cx="1484242" cy="1594640"/>
          </a:xfrm>
          <a:prstGeom prst="rect">
            <a:avLst/>
          </a:prstGeom>
        </p:spPr>
      </p:pic>
    </p:spTree>
    <p:extLst>
      <p:ext uri="{BB962C8B-B14F-4D97-AF65-F5344CB8AC3E}">
        <p14:creationId xmlns:p14="http://schemas.microsoft.com/office/powerpoint/2010/main" val="38871000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IT20123468</a:t>
            </a:r>
            <a:r>
              <a:rPr lang="en-US" sz="1800">
                <a:solidFill>
                  <a:schemeClr val="tx1"/>
                </a:solidFill>
              </a:rPr>
              <a:t>   |   </a:t>
            </a:r>
            <a:r>
              <a:rPr lang="en-US" b="1">
                <a:solidFill>
                  <a:schemeClr val="tx1"/>
                </a:solidFill>
              </a:rPr>
              <a:t>Senaweera T.I.S.</a:t>
            </a:r>
            <a:r>
              <a:rPr lang="en-US" sz="1800" b="1">
                <a:solidFill>
                  <a:schemeClr val="tx1"/>
                </a:solidFill>
              </a:rPr>
              <a:t>   </a:t>
            </a:r>
            <a:r>
              <a:rPr lang="en-US" sz="1800">
                <a:solidFill>
                  <a:schemeClr val="tx1"/>
                </a:solidFill>
              </a:rPr>
              <a:t>| </a:t>
            </a:r>
            <a:r>
              <a:rPr kumimoji="0" lang="en-US" sz="1800" b="1" i="0" u="none" strike="noStrike" kern="0" cap="none" spc="0" normalizeH="0" baseline="0" noProof="0">
                <a:ln>
                  <a:noFill/>
                </a:ln>
                <a:solidFill>
                  <a:prstClr val="black"/>
                </a:solidFill>
                <a:effectLst/>
                <a:uLnTx/>
                <a:uFillTx/>
                <a:latin typeface="Cambria"/>
                <a:ea typeface="+mn-ea"/>
                <a:cs typeface="+mn-cs"/>
              </a:rPr>
              <a:t>2023-035</a:t>
            </a:r>
            <a:endParaRPr lang="en-US" sz="1800" b="1">
              <a:solidFill>
                <a:schemeClr val="tx1"/>
              </a:solidFill>
            </a:endParaRPr>
          </a:p>
        </p:txBody>
      </p:sp>
      <p:sp>
        <p:nvSpPr>
          <p:cNvPr id="2" name="Title 1">
            <a:extLst>
              <a:ext uri="{FF2B5EF4-FFF2-40B4-BE49-F238E27FC236}">
                <a16:creationId xmlns:a16="http://schemas.microsoft.com/office/drawing/2014/main" id="{4DC91729-FB1B-1B1C-190B-6C1DA6D7156F}"/>
              </a:ext>
            </a:extLst>
          </p:cNvPr>
          <p:cNvSpPr txBox="1">
            <a:spLocks/>
          </p:cNvSpPr>
          <p:nvPr/>
        </p:nvSpPr>
        <p:spPr>
          <a:xfrm>
            <a:off x="728716" y="190520"/>
            <a:ext cx="10526609" cy="1200329"/>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PROPOSED SOLUTION</a:t>
            </a:r>
          </a:p>
        </p:txBody>
      </p:sp>
      <p:sp>
        <p:nvSpPr>
          <p:cNvPr id="5" name="TextBox 4">
            <a:extLst>
              <a:ext uri="{FF2B5EF4-FFF2-40B4-BE49-F238E27FC236}">
                <a16:creationId xmlns:a16="http://schemas.microsoft.com/office/drawing/2014/main" id="{6A0E857E-EA48-6E25-7F51-F04D1482728C}"/>
              </a:ext>
            </a:extLst>
          </p:cNvPr>
          <p:cNvSpPr txBox="1"/>
          <p:nvPr/>
        </p:nvSpPr>
        <p:spPr>
          <a:xfrm>
            <a:off x="392438" y="1690062"/>
            <a:ext cx="11296357" cy="1446550"/>
          </a:xfrm>
          <a:prstGeom prst="rect">
            <a:avLst/>
          </a:prstGeom>
          <a:noFill/>
        </p:spPr>
        <p:txBody>
          <a:bodyPr wrap="square">
            <a:spAutoFit/>
          </a:bodyPr>
          <a:lstStyle/>
          <a:p>
            <a:pPr algn="ctr"/>
            <a:r>
              <a:rPr lang="en-US" sz="4400">
                <a:solidFill>
                  <a:schemeClr val="accent5">
                    <a:lumMod val="50000"/>
                  </a:schemeClr>
                </a:solidFill>
              </a:rPr>
              <a:t>“Develop a method to predict student performance utilizing Bloom's Taxonomy levels.”</a:t>
            </a:r>
          </a:p>
        </p:txBody>
      </p:sp>
      <p:pic>
        <p:nvPicPr>
          <p:cNvPr id="6" name="Picture 5" descr="A yellow smiley face with a light bulb above it&#10;&#10;Description automatically generated">
            <a:extLst>
              <a:ext uri="{FF2B5EF4-FFF2-40B4-BE49-F238E27FC236}">
                <a16:creationId xmlns:a16="http://schemas.microsoft.com/office/drawing/2014/main" id="{2487F76D-D1DB-87D0-F957-457F920C2B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255" y="3586950"/>
            <a:ext cx="1676545" cy="2109399"/>
          </a:xfrm>
          <a:prstGeom prst="rect">
            <a:avLst/>
          </a:prstGeom>
        </p:spPr>
      </p:pic>
    </p:spTree>
    <p:extLst>
      <p:ext uri="{BB962C8B-B14F-4D97-AF65-F5344CB8AC3E}">
        <p14:creationId xmlns:p14="http://schemas.microsoft.com/office/powerpoint/2010/main" val="2823977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8D8F8F42-18D6-1E63-2878-6E53F4604ECC}"/>
              </a:ext>
            </a:extLst>
          </p:cNvPr>
          <p:cNvSpPr txBox="1">
            <a:spLocks/>
          </p:cNvSpPr>
          <p:nvPr/>
        </p:nvSpPr>
        <p:spPr>
          <a:xfrm>
            <a:off x="963084" y="2837087"/>
            <a:ext cx="10363200" cy="1362075"/>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all" spc="0" normalizeH="0" baseline="0" noProof="0">
                <a:ln>
                  <a:noFill/>
                </a:ln>
                <a:solidFill>
                  <a:sysClr val="windowText" lastClr="000000"/>
                </a:solidFill>
                <a:effectLst/>
                <a:uLnTx/>
                <a:uFillTx/>
                <a:latin typeface="Adobe Devanagari" pitchFamily="18" charset="0"/>
                <a:ea typeface="+mj-ea"/>
              </a:rPr>
              <a:t>IT20133504 | Weerasekara n. n.</a:t>
            </a:r>
          </a:p>
        </p:txBody>
      </p:sp>
      <p:sp>
        <p:nvSpPr>
          <p:cNvPr id="9" name="Text Placeholder 5">
            <a:extLst>
              <a:ext uri="{FF2B5EF4-FFF2-40B4-BE49-F238E27FC236}">
                <a16:creationId xmlns:a16="http://schemas.microsoft.com/office/drawing/2014/main" id="{0F925F97-31C4-AF11-C92D-BEF449C4A39A}"/>
              </a:ext>
            </a:extLst>
          </p:cNvPr>
          <p:cNvSpPr txBox="1">
            <a:spLocks/>
          </p:cNvSpPr>
          <p:nvPr/>
        </p:nvSpPr>
        <p:spPr>
          <a:xfrm>
            <a:off x="963084" y="4237261"/>
            <a:ext cx="10363200" cy="1500187"/>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Wingdings" pitchFamily="2" charset="2"/>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Wingdings" pitchFamily="2" charset="2"/>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a:ln>
                  <a:noFill/>
                </a:ln>
                <a:solidFill>
                  <a:sysClr val="windowText" lastClr="000000">
                    <a:tint val="75000"/>
                  </a:sysClr>
                </a:solidFill>
                <a:effectLst/>
                <a:uLnTx/>
                <a:uFillTx/>
                <a:latin typeface="Cambria"/>
                <a:ea typeface="+mn-ea"/>
                <a:cs typeface="+mn-cs"/>
              </a:rPr>
              <a:t>Data Science</a:t>
            </a:r>
          </a:p>
        </p:txBody>
      </p:sp>
      <p:sp>
        <p:nvSpPr>
          <p:cNvPr id="10" name="Rectangle 9">
            <a:extLst>
              <a:ext uri="{FF2B5EF4-FFF2-40B4-BE49-F238E27FC236}">
                <a16:creationId xmlns:a16="http://schemas.microsoft.com/office/drawing/2014/main" id="{6D579376-B333-1813-4790-0861C1D637B6}"/>
              </a:ext>
            </a:extLst>
          </p:cNvPr>
          <p:cNvSpPr/>
          <p:nvPr/>
        </p:nvSpPr>
        <p:spPr>
          <a:xfrm>
            <a:off x="2971800" y="6485948"/>
            <a:ext cx="681636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mbria"/>
                <a:ea typeface="+mn-ea"/>
                <a:cs typeface="+mn-cs"/>
              </a:rPr>
              <a:t>IT20133504</a:t>
            </a:r>
            <a:r>
              <a:rPr kumimoji="0" lang="en-US" sz="1800" b="0" i="0" u="none" strike="noStrike" kern="0" cap="none" spc="0" normalizeH="0" baseline="0" noProof="0">
                <a:ln>
                  <a:noFill/>
                </a:ln>
                <a:solidFill>
                  <a:prstClr val="black"/>
                </a:solidFill>
                <a:effectLst/>
                <a:uLnTx/>
                <a:uFillTx/>
                <a:latin typeface="Cambria"/>
                <a:ea typeface="+mn-ea"/>
                <a:cs typeface="+mn-cs"/>
              </a:rPr>
              <a:t>  |   </a:t>
            </a:r>
            <a:r>
              <a:rPr kumimoji="0" lang="en-US" sz="1800" b="1" i="0" u="none" strike="noStrike" kern="0" cap="none" spc="0" normalizeH="0" baseline="0" noProof="0">
                <a:ln>
                  <a:noFill/>
                </a:ln>
                <a:solidFill>
                  <a:prstClr val="black"/>
                </a:solidFill>
                <a:effectLst/>
                <a:uLnTx/>
                <a:uFillTx/>
                <a:latin typeface="Cambria"/>
                <a:ea typeface="+mn-ea"/>
                <a:cs typeface="+mn-cs"/>
              </a:rPr>
              <a:t>Weerasekara N.N.   </a:t>
            </a:r>
            <a:r>
              <a:rPr kumimoji="0" lang="en-US" sz="1800" b="0" i="0" u="none" strike="noStrike" kern="0" cap="none" spc="0" normalizeH="0" baseline="0" noProof="0">
                <a:ln>
                  <a:noFill/>
                </a:ln>
                <a:solidFill>
                  <a:prstClr val="black"/>
                </a:solidFill>
                <a:effectLst/>
                <a:uLnTx/>
                <a:uFillTx/>
                <a:latin typeface="Cambria"/>
                <a:ea typeface="+mn-ea"/>
                <a:cs typeface="+mn-cs"/>
              </a:rPr>
              <a:t>| </a:t>
            </a:r>
            <a:r>
              <a:rPr lang="en-US" b="1" kern="0">
                <a:solidFill>
                  <a:prstClr val="black"/>
                </a:solidFill>
                <a:latin typeface="Cambria"/>
              </a:rPr>
              <a:t>2023-035</a:t>
            </a:r>
            <a:endParaRPr kumimoji="0" lang="en-US" sz="1800" b="0" i="0" u="none" strike="noStrike" kern="0" cap="none" spc="0" normalizeH="0" baseline="0" noProof="0">
              <a:ln>
                <a:noFill/>
              </a:ln>
              <a:solidFill>
                <a:prstClr val="black"/>
              </a:solidFill>
              <a:effectLst/>
              <a:uLnTx/>
              <a:uFillTx/>
              <a:latin typeface="Cambria"/>
              <a:ea typeface="+mn-ea"/>
              <a:cs typeface="+mn-cs"/>
            </a:endParaRPr>
          </a:p>
        </p:txBody>
      </p:sp>
      <p:pic>
        <p:nvPicPr>
          <p:cNvPr id="11" name="Picture 10" descr="A person standing in front of a whiteboard&#10;&#10;Description automatically generated with medium confidence">
            <a:extLst>
              <a:ext uri="{FF2B5EF4-FFF2-40B4-BE49-F238E27FC236}">
                <a16:creationId xmlns:a16="http://schemas.microsoft.com/office/drawing/2014/main" id="{E7D0C5F5-30C4-EA12-0234-C0ED599F6483}"/>
              </a:ext>
            </a:extLst>
          </p:cNvPr>
          <p:cNvPicPr>
            <a:picLocks noChangeAspect="1"/>
          </p:cNvPicPr>
          <p:nvPr/>
        </p:nvPicPr>
        <p:blipFill rotWithShape="1">
          <a:blip r:embed="rId2">
            <a:extLst>
              <a:ext uri="{28A0092B-C50C-407E-A947-70E740481C1C}">
                <a14:useLocalDpi xmlns:a14="http://schemas.microsoft.com/office/drawing/2010/main" val="0"/>
              </a:ext>
            </a:extLst>
          </a:blip>
          <a:srcRect l="7809"/>
          <a:stretch/>
        </p:blipFill>
        <p:spPr>
          <a:xfrm>
            <a:off x="9889587" y="94886"/>
            <a:ext cx="2194055" cy="2544539"/>
          </a:xfrm>
          <a:prstGeom prst="rect">
            <a:avLst/>
          </a:prstGeom>
        </p:spPr>
      </p:pic>
    </p:spTree>
    <p:extLst>
      <p:ext uri="{BB962C8B-B14F-4D97-AF65-F5344CB8AC3E}">
        <p14:creationId xmlns:p14="http://schemas.microsoft.com/office/powerpoint/2010/main" val="15862894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IT20123468</a:t>
            </a:r>
            <a:r>
              <a:rPr lang="en-US" sz="1800">
                <a:solidFill>
                  <a:schemeClr val="tx1"/>
                </a:solidFill>
              </a:rPr>
              <a:t>   |   </a:t>
            </a:r>
            <a:r>
              <a:rPr lang="en-US" b="1">
                <a:solidFill>
                  <a:schemeClr val="tx1"/>
                </a:solidFill>
              </a:rPr>
              <a:t>Senaweera T.I.S.</a:t>
            </a:r>
            <a:r>
              <a:rPr lang="en-US" sz="1800" b="1">
                <a:solidFill>
                  <a:schemeClr val="tx1"/>
                </a:solidFill>
              </a:rPr>
              <a:t>   </a:t>
            </a:r>
            <a:r>
              <a:rPr lang="en-US" sz="1800">
                <a:solidFill>
                  <a:schemeClr val="tx1"/>
                </a:solidFill>
              </a:rPr>
              <a:t>| </a:t>
            </a:r>
            <a:r>
              <a:rPr lang="en-US" b="1" kern="0">
                <a:solidFill>
                  <a:prstClr val="black"/>
                </a:solidFill>
                <a:latin typeface="Cambria"/>
              </a:rPr>
              <a:t>2023-035</a:t>
            </a:r>
          </a:p>
        </p:txBody>
      </p:sp>
      <p:sp>
        <p:nvSpPr>
          <p:cNvPr id="2" name="Title 1">
            <a:extLst>
              <a:ext uri="{FF2B5EF4-FFF2-40B4-BE49-F238E27FC236}">
                <a16:creationId xmlns:a16="http://schemas.microsoft.com/office/drawing/2014/main" id="{140CAF60-7572-8C49-8516-D040EE0F8FEA}"/>
              </a:ext>
            </a:extLst>
          </p:cNvPr>
          <p:cNvSpPr txBox="1">
            <a:spLocks/>
          </p:cNvSpPr>
          <p:nvPr/>
        </p:nvSpPr>
        <p:spPr>
          <a:xfrm>
            <a:off x="728716" y="190520"/>
            <a:ext cx="10526609" cy="956453"/>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RESEARCH GAP</a:t>
            </a:r>
          </a:p>
        </p:txBody>
      </p:sp>
      <p:grpSp>
        <p:nvGrpSpPr>
          <p:cNvPr id="3" name="Group 2">
            <a:extLst>
              <a:ext uri="{FF2B5EF4-FFF2-40B4-BE49-F238E27FC236}">
                <a16:creationId xmlns:a16="http://schemas.microsoft.com/office/drawing/2014/main" id="{A0D7A776-4BC8-6D47-708B-5DB0DDCA61DC}"/>
              </a:ext>
            </a:extLst>
          </p:cNvPr>
          <p:cNvGrpSpPr/>
          <p:nvPr/>
        </p:nvGrpSpPr>
        <p:grpSpPr>
          <a:xfrm>
            <a:off x="464234" y="1390849"/>
            <a:ext cx="11338561" cy="4672326"/>
            <a:chOff x="573970" y="1390849"/>
            <a:chExt cx="11044061" cy="4672326"/>
          </a:xfrm>
        </p:grpSpPr>
        <p:sp>
          <p:nvSpPr>
            <p:cNvPr id="5" name="Rectangle: Rounded Corners 4">
              <a:extLst>
                <a:ext uri="{FF2B5EF4-FFF2-40B4-BE49-F238E27FC236}">
                  <a16:creationId xmlns:a16="http://schemas.microsoft.com/office/drawing/2014/main" id="{78574B1B-598F-565B-506E-E4E5C3594088}"/>
                </a:ext>
              </a:extLst>
            </p:cNvPr>
            <p:cNvSpPr/>
            <p:nvPr/>
          </p:nvSpPr>
          <p:spPr>
            <a:xfrm>
              <a:off x="573970" y="1390849"/>
              <a:ext cx="4631379" cy="4672326"/>
            </a:xfrm>
            <a:prstGeom prst="round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81E8B3A2-60A6-1054-7C3F-B529336369C7}"/>
                </a:ext>
              </a:extLst>
            </p:cNvPr>
            <p:cNvSpPr/>
            <p:nvPr/>
          </p:nvSpPr>
          <p:spPr>
            <a:xfrm>
              <a:off x="6986652" y="1390849"/>
              <a:ext cx="4631379" cy="4672326"/>
            </a:xfrm>
            <a:prstGeom prst="round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7E0392C-A16E-6A2E-D7E4-7BF1B2C49CC3}"/>
                </a:ext>
              </a:extLst>
            </p:cNvPr>
            <p:cNvSpPr/>
            <p:nvPr/>
          </p:nvSpPr>
          <p:spPr>
            <a:xfrm>
              <a:off x="5339288" y="2743199"/>
              <a:ext cx="1513424" cy="1569660"/>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9600" b="1">
                  <a:ln/>
                  <a:solidFill>
                    <a:schemeClr val="accent4"/>
                  </a:solidFill>
                </a:rPr>
                <a:t>VS</a:t>
              </a:r>
              <a:endParaRPr lang="en-US" sz="9600" b="1" cap="none" spc="0">
                <a:ln/>
                <a:solidFill>
                  <a:schemeClr val="accent4"/>
                </a:solidFill>
                <a:effectLst/>
              </a:endParaRPr>
            </a:p>
          </p:txBody>
        </p:sp>
      </p:grpSp>
      <p:sp>
        <p:nvSpPr>
          <p:cNvPr id="12" name="TextBox 11">
            <a:extLst>
              <a:ext uri="{FF2B5EF4-FFF2-40B4-BE49-F238E27FC236}">
                <a16:creationId xmlns:a16="http://schemas.microsoft.com/office/drawing/2014/main" id="{5D7490AE-80A3-7231-5689-7F4E00AEDAEB}"/>
              </a:ext>
            </a:extLst>
          </p:cNvPr>
          <p:cNvSpPr txBox="1"/>
          <p:nvPr/>
        </p:nvSpPr>
        <p:spPr>
          <a:xfrm>
            <a:off x="554854" y="1847972"/>
            <a:ext cx="4754879" cy="4154984"/>
          </a:xfrm>
          <a:prstGeom prst="rect">
            <a:avLst/>
          </a:prstGeom>
          <a:noFill/>
        </p:spPr>
        <p:txBody>
          <a:bodyPr wrap="square">
            <a:spAutoFit/>
          </a:bodyPr>
          <a:lstStyle/>
          <a:p>
            <a:pPr marL="457200" indent="-457200">
              <a:buFont typeface="Arial" panose="020B0604020202020204" pitchFamily="34" charset="0"/>
              <a:buChar char="•"/>
            </a:pPr>
            <a:r>
              <a:rPr lang="en-US" sz="2400"/>
              <a:t>Primarily predict student performance for university decision-makers or higher education providers.</a:t>
            </a:r>
          </a:p>
          <a:p>
            <a:r>
              <a:rPr lang="en-US" sz="2400"/>
              <a:t>	</a:t>
            </a:r>
          </a:p>
          <a:p>
            <a:pPr marL="457200" indent="-457200">
              <a:buFont typeface="Arial" panose="020B0604020202020204" pitchFamily="34" charset="0"/>
              <a:buChar char="•"/>
            </a:pPr>
            <a:r>
              <a:rPr lang="en-US" sz="2400"/>
              <a:t>Few have used Bloom's Taxonomy as a standard metric.</a:t>
            </a:r>
          </a:p>
          <a:p>
            <a:endParaRPr lang="en-US" sz="2400"/>
          </a:p>
          <a:p>
            <a:pPr marL="457200" indent="-457200">
              <a:buFont typeface="Arial" panose="020B0604020202020204" pitchFamily="34" charset="0"/>
              <a:buChar char="•"/>
            </a:pPr>
            <a:r>
              <a:rPr lang="en-US" sz="2400" b="0" i="0" u="none" strike="noStrike">
                <a:solidFill>
                  <a:srgbClr val="000000"/>
                </a:solidFill>
                <a:effectLst/>
                <a:latin typeface="Calibri" panose="020F0502020204030204" pitchFamily="34" charset="0"/>
              </a:rPr>
              <a:t>Lack of visualization tools for student performance in most studies.</a:t>
            </a:r>
            <a:r>
              <a:rPr lang="en-US" sz="2400" b="0" i="0">
                <a:solidFill>
                  <a:srgbClr val="000000"/>
                </a:solidFill>
                <a:effectLst/>
                <a:latin typeface="Calibri" panose="020F0502020204030204" pitchFamily="34" charset="0"/>
              </a:rPr>
              <a:t>​</a:t>
            </a:r>
            <a:endParaRPr lang="en-US" sz="2000"/>
          </a:p>
        </p:txBody>
      </p:sp>
      <p:sp>
        <p:nvSpPr>
          <p:cNvPr id="13" name="TextBox 12">
            <a:extLst>
              <a:ext uri="{FF2B5EF4-FFF2-40B4-BE49-F238E27FC236}">
                <a16:creationId xmlns:a16="http://schemas.microsoft.com/office/drawing/2014/main" id="{1530BE7F-02F7-5A1A-4166-9A0447467F7E}"/>
              </a:ext>
            </a:extLst>
          </p:cNvPr>
          <p:cNvSpPr txBox="1"/>
          <p:nvPr/>
        </p:nvSpPr>
        <p:spPr>
          <a:xfrm>
            <a:off x="7047916" y="2033647"/>
            <a:ext cx="4754880" cy="3785652"/>
          </a:xfrm>
          <a:prstGeom prst="rect">
            <a:avLst/>
          </a:prstGeom>
          <a:noFill/>
        </p:spPr>
        <p:txBody>
          <a:bodyPr wrap="square">
            <a:spAutoFit/>
          </a:bodyPr>
          <a:lstStyle/>
          <a:p>
            <a:pPr marL="457200" indent="-457200">
              <a:buFont typeface="Arial" panose="020B0604020202020204" pitchFamily="34" charset="0"/>
              <a:buChar char="•"/>
            </a:pPr>
            <a:r>
              <a:rPr lang="en-US" sz="2400"/>
              <a:t>Focuses on a tool for individual students to predict their own academic performance.</a:t>
            </a:r>
          </a:p>
          <a:p>
            <a:r>
              <a:rPr lang="en-US" sz="2400"/>
              <a:t>	</a:t>
            </a:r>
          </a:p>
          <a:p>
            <a:pPr marL="457200" indent="-457200">
              <a:buFont typeface="Arial" panose="020B0604020202020204" pitchFamily="34" charset="0"/>
              <a:buChar char="•"/>
            </a:pPr>
            <a:r>
              <a:rPr lang="en-US" sz="2400"/>
              <a:t>Performance prediction based on Bloom's taxonomy.</a:t>
            </a:r>
          </a:p>
          <a:p>
            <a:endParaRPr lang="en-US" sz="2400"/>
          </a:p>
          <a:p>
            <a:pPr marL="457200" indent="-457200">
              <a:buFont typeface="Arial" panose="020B0604020202020204" pitchFamily="34" charset="0"/>
              <a:buChar char="•"/>
            </a:pPr>
            <a:r>
              <a:rPr lang="en-US" sz="2400"/>
              <a:t>Strong emphasis on visualization of performance.</a:t>
            </a:r>
          </a:p>
          <a:p>
            <a:pPr marL="457200" indent="-457200">
              <a:buFont typeface="Arial" panose="020B0604020202020204" pitchFamily="34" charset="0"/>
              <a:buChar char="•"/>
            </a:pPr>
            <a:endParaRPr lang="en-US" sz="2400"/>
          </a:p>
        </p:txBody>
      </p:sp>
      <p:sp>
        <p:nvSpPr>
          <p:cNvPr id="14" name="Rectangle 13">
            <a:extLst>
              <a:ext uri="{FF2B5EF4-FFF2-40B4-BE49-F238E27FC236}">
                <a16:creationId xmlns:a16="http://schemas.microsoft.com/office/drawing/2014/main" id="{9235A3CB-86CD-D6AC-F608-3FF62288BF45}"/>
              </a:ext>
            </a:extLst>
          </p:cNvPr>
          <p:cNvSpPr/>
          <p:nvPr/>
        </p:nvSpPr>
        <p:spPr>
          <a:xfrm>
            <a:off x="1105664" y="1036249"/>
            <a:ext cx="3382107" cy="70920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ln w="0"/>
                <a:solidFill>
                  <a:schemeClr val="accent1"/>
                </a:solidFill>
                <a:effectLst>
                  <a:outerShdw blurRad="38100" dist="25400" dir="5400000" algn="ctr" rotWithShape="0">
                    <a:srgbClr val="6E747A">
                      <a:alpha val="43000"/>
                    </a:srgbClr>
                  </a:outerShdw>
                </a:effectLst>
              </a:rPr>
              <a:t>Previous Studies</a:t>
            </a:r>
          </a:p>
        </p:txBody>
      </p:sp>
      <p:sp>
        <p:nvSpPr>
          <p:cNvPr id="15" name="Rectangle 14">
            <a:extLst>
              <a:ext uri="{FF2B5EF4-FFF2-40B4-BE49-F238E27FC236}">
                <a16:creationId xmlns:a16="http://schemas.microsoft.com/office/drawing/2014/main" id="{2B8FD199-2A85-2197-ADF7-C71D14E9F465}"/>
              </a:ext>
            </a:extLst>
          </p:cNvPr>
          <p:cNvSpPr/>
          <p:nvPr/>
        </p:nvSpPr>
        <p:spPr>
          <a:xfrm>
            <a:off x="7873218" y="1109598"/>
            <a:ext cx="3382107" cy="70920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ln w="0"/>
                <a:solidFill>
                  <a:schemeClr val="accent1"/>
                </a:solidFill>
                <a:effectLst>
                  <a:outerShdw blurRad="38100" dist="25400" dir="5400000" algn="ctr" rotWithShape="0">
                    <a:srgbClr val="6E747A">
                      <a:alpha val="43000"/>
                    </a:srgbClr>
                  </a:outerShdw>
                </a:effectLst>
              </a:rPr>
              <a:t>This Study</a:t>
            </a:r>
          </a:p>
        </p:txBody>
      </p:sp>
    </p:spTree>
    <p:extLst>
      <p:ext uri="{BB962C8B-B14F-4D97-AF65-F5344CB8AC3E}">
        <p14:creationId xmlns:p14="http://schemas.microsoft.com/office/powerpoint/2010/main" val="33580711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IT20123468</a:t>
            </a:r>
            <a:r>
              <a:rPr lang="en-US" sz="1800">
                <a:solidFill>
                  <a:schemeClr val="tx1"/>
                </a:solidFill>
              </a:rPr>
              <a:t>   |   </a:t>
            </a:r>
            <a:r>
              <a:rPr lang="en-US" b="1">
                <a:solidFill>
                  <a:schemeClr val="tx1"/>
                </a:solidFill>
              </a:rPr>
              <a:t>Senaweera T.I.S.</a:t>
            </a:r>
            <a:r>
              <a:rPr lang="en-US" sz="1800" b="1">
                <a:solidFill>
                  <a:schemeClr val="tx1"/>
                </a:solidFill>
              </a:rPr>
              <a:t>   </a:t>
            </a:r>
            <a:r>
              <a:rPr lang="en-US" sz="1800">
                <a:solidFill>
                  <a:schemeClr val="tx1"/>
                </a:solidFill>
              </a:rPr>
              <a:t>| </a:t>
            </a:r>
            <a:r>
              <a:rPr kumimoji="0" lang="en-US" sz="1800" b="1" i="0" u="none" strike="noStrike" kern="0" cap="none" spc="0" normalizeH="0" baseline="0" noProof="0">
                <a:ln>
                  <a:noFill/>
                </a:ln>
                <a:solidFill>
                  <a:prstClr val="black"/>
                </a:solidFill>
                <a:effectLst/>
                <a:uLnTx/>
                <a:uFillTx/>
                <a:latin typeface="Cambria"/>
                <a:ea typeface="+mn-ea"/>
                <a:cs typeface="+mn-cs"/>
              </a:rPr>
              <a:t>2023-035</a:t>
            </a:r>
            <a:endParaRPr lang="en-US" sz="1800" b="1">
              <a:solidFill>
                <a:schemeClr val="tx1"/>
              </a:solidFill>
            </a:endParaRPr>
          </a:p>
        </p:txBody>
      </p:sp>
      <p:sp>
        <p:nvSpPr>
          <p:cNvPr id="3" name="Title 1">
            <a:extLst>
              <a:ext uri="{FF2B5EF4-FFF2-40B4-BE49-F238E27FC236}">
                <a16:creationId xmlns:a16="http://schemas.microsoft.com/office/drawing/2014/main" id="{9634F503-1286-4F2C-2E28-A8ADF25D0BC4}"/>
              </a:ext>
            </a:extLst>
          </p:cNvPr>
          <p:cNvSpPr txBox="1">
            <a:spLocks/>
          </p:cNvSpPr>
          <p:nvPr/>
        </p:nvSpPr>
        <p:spPr>
          <a:xfrm>
            <a:off x="728716" y="106113"/>
            <a:ext cx="10526609" cy="721108"/>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COMPONENT DIAGRAM</a:t>
            </a:r>
          </a:p>
        </p:txBody>
      </p:sp>
      <p:pic>
        <p:nvPicPr>
          <p:cNvPr id="14" name="Picture 13" descr="A diagram of a diagram of a diagram&#10;&#10;Description automatically generated">
            <a:extLst>
              <a:ext uri="{FF2B5EF4-FFF2-40B4-BE49-F238E27FC236}">
                <a16:creationId xmlns:a16="http://schemas.microsoft.com/office/drawing/2014/main" id="{89038139-4875-BE0E-21DD-8CEE24DA40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3506" y="946052"/>
            <a:ext cx="8077027" cy="5546822"/>
          </a:xfrm>
          <a:prstGeom prst="rect">
            <a:avLst/>
          </a:prstGeom>
        </p:spPr>
      </p:pic>
    </p:spTree>
    <p:extLst>
      <p:ext uri="{BB962C8B-B14F-4D97-AF65-F5344CB8AC3E}">
        <p14:creationId xmlns:p14="http://schemas.microsoft.com/office/powerpoint/2010/main" val="11332138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IT20123468</a:t>
            </a:r>
            <a:r>
              <a:rPr lang="en-US" sz="1800">
                <a:solidFill>
                  <a:schemeClr val="tx1"/>
                </a:solidFill>
              </a:rPr>
              <a:t>   |   </a:t>
            </a:r>
            <a:r>
              <a:rPr lang="en-US" b="1">
                <a:solidFill>
                  <a:schemeClr val="tx1"/>
                </a:solidFill>
              </a:rPr>
              <a:t>Senaweera T.I.S.</a:t>
            </a:r>
            <a:r>
              <a:rPr lang="en-US" sz="1800" b="1">
                <a:solidFill>
                  <a:schemeClr val="tx1"/>
                </a:solidFill>
              </a:rPr>
              <a:t>   </a:t>
            </a:r>
            <a:r>
              <a:rPr lang="en-US" sz="1800">
                <a:solidFill>
                  <a:schemeClr val="tx1"/>
                </a:solidFill>
              </a:rPr>
              <a:t>| </a:t>
            </a:r>
            <a:r>
              <a:rPr kumimoji="0" lang="en-US" sz="1800" b="1" i="0" u="none" strike="noStrike" kern="0" cap="none" spc="0" normalizeH="0" baseline="0" noProof="0">
                <a:ln>
                  <a:noFill/>
                </a:ln>
                <a:solidFill>
                  <a:prstClr val="black"/>
                </a:solidFill>
                <a:effectLst/>
                <a:uLnTx/>
                <a:uFillTx/>
                <a:latin typeface="Cambria"/>
                <a:ea typeface="+mn-ea"/>
                <a:cs typeface="+mn-cs"/>
              </a:rPr>
              <a:t>2023-035</a:t>
            </a:r>
            <a:endParaRPr lang="en-US" sz="1800" b="1">
              <a:solidFill>
                <a:schemeClr val="tx1"/>
              </a:solidFill>
            </a:endParaRPr>
          </a:p>
        </p:txBody>
      </p:sp>
      <p:sp>
        <p:nvSpPr>
          <p:cNvPr id="2" name="Title 1">
            <a:extLst>
              <a:ext uri="{FF2B5EF4-FFF2-40B4-BE49-F238E27FC236}">
                <a16:creationId xmlns:a16="http://schemas.microsoft.com/office/drawing/2014/main" id="{AC63AE84-2826-3361-FF4A-A776B8455DDB}"/>
              </a:ext>
            </a:extLst>
          </p:cNvPr>
          <p:cNvSpPr txBox="1">
            <a:spLocks/>
          </p:cNvSpPr>
          <p:nvPr/>
        </p:nvSpPr>
        <p:spPr>
          <a:xfrm>
            <a:off x="728716" y="106112"/>
            <a:ext cx="10526609" cy="1200329"/>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DATA COLLECTION</a:t>
            </a:r>
          </a:p>
        </p:txBody>
      </p:sp>
      <p:sp>
        <p:nvSpPr>
          <p:cNvPr id="16" name="TextBox 15">
            <a:extLst>
              <a:ext uri="{FF2B5EF4-FFF2-40B4-BE49-F238E27FC236}">
                <a16:creationId xmlns:a16="http://schemas.microsoft.com/office/drawing/2014/main" id="{4FB69A54-4BA1-639B-F326-53C7C69E8EA6}"/>
              </a:ext>
            </a:extLst>
          </p:cNvPr>
          <p:cNvSpPr txBox="1"/>
          <p:nvPr/>
        </p:nvSpPr>
        <p:spPr>
          <a:xfrm>
            <a:off x="747282" y="1025087"/>
            <a:ext cx="10586670" cy="5386090"/>
          </a:xfrm>
          <a:prstGeom prst="rect">
            <a:avLst/>
          </a:prstGeom>
          <a:noFill/>
          <a:ln>
            <a:noFill/>
          </a:ln>
        </p:spPr>
        <p:txBody>
          <a:bodyPr wrap="square" lIns="91440" tIns="45720" rIns="91440" bIns="45720" anchor="t">
            <a:spAutoFit/>
          </a:bodyPr>
          <a:lstStyle/>
          <a:p>
            <a:r>
              <a:rPr lang="en-US" sz="3200" b="1"/>
              <a:t>1. Participants:</a:t>
            </a:r>
          </a:p>
          <a:p>
            <a:pPr marL="742950" lvl="1" indent="-285750">
              <a:buFont typeface="Arial" panose="020B0604020202020204" pitchFamily="34" charset="0"/>
              <a:buChar char="•"/>
            </a:pPr>
            <a:r>
              <a:rPr lang="en-US" sz="2800">
                <a:solidFill>
                  <a:srgbClr val="002060"/>
                </a:solidFill>
              </a:rPr>
              <a:t>124 students who studied database management systems module.</a:t>
            </a:r>
            <a:endParaRPr lang="en-US" sz="2800">
              <a:solidFill>
                <a:srgbClr val="002060"/>
              </a:solidFill>
              <a:ea typeface="Calibri"/>
              <a:cs typeface="Calibri"/>
            </a:endParaRPr>
          </a:p>
          <a:p>
            <a:endParaRPr lang="en-US"/>
          </a:p>
          <a:p>
            <a:r>
              <a:rPr lang="en-US" sz="3200" b="1"/>
              <a:t>2. Methods of Data Collection:</a:t>
            </a:r>
            <a:endParaRPr lang="en-US" sz="3200" b="1">
              <a:cs typeface="Calibri"/>
            </a:endParaRPr>
          </a:p>
          <a:p>
            <a:pPr lvl="1"/>
            <a:r>
              <a:rPr lang="en-US" sz="2400"/>
              <a:t>Collected marks of the students for,</a:t>
            </a:r>
          </a:p>
          <a:p>
            <a:pPr marL="1200150" lvl="2" indent="-285750">
              <a:buFont typeface="Arial" panose="020B0604020202020204" pitchFamily="34" charset="0"/>
              <a:buChar char="•"/>
            </a:pPr>
            <a:r>
              <a:rPr lang="en-US" sz="2400">
                <a:solidFill>
                  <a:srgbClr val="002060"/>
                </a:solidFill>
              </a:rPr>
              <a:t>Quizzes</a:t>
            </a:r>
            <a:endParaRPr lang="en-US" sz="2400">
              <a:solidFill>
                <a:srgbClr val="002060"/>
              </a:solidFill>
              <a:cs typeface="Calibri"/>
            </a:endParaRPr>
          </a:p>
          <a:p>
            <a:pPr marL="1200150" lvl="2" indent="-285750">
              <a:buFont typeface="Arial" panose="020B0604020202020204" pitchFamily="34" charset="0"/>
              <a:buChar char="•"/>
            </a:pPr>
            <a:r>
              <a:rPr lang="en-US" sz="2400">
                <a:solidFill>
                  <a:srgbClr val="002060"/>
                </a:solidFill>
              </a:rPr>
              <a:t>Mid Exam</a:t>
            </a:r>
            <a:endParaRPr lang="en-US" sz="2400">
              <a:solidFill>
                <a:srgbClr val="002060"/>
              </a:solidFill>
              <a:cs typeface="Calibri"/>
            </a:endParaRPr>
          </a:p>
          <a:p>
            <a:pPr marL="1200150" lvl="2" indent="-285750">
              <a:buFont typeface="Arial" panose="020B0604020202020204" pitchFamily="34" charset="0"/>
              <a:buChar char="•"/>
            </a:pPr>
            <a:r>
              <a:rPr lang="en-US" sz="2400">
                <a:solidFill>
                  <a:srgbClr val="002060"/>
                </a:solidFill>
              </a:rPr>
              <a:t>Final Exam</a:t>
            </a:r>
            <a:endParaRPr lang="en-US" sz="2400">
              <a:solidFill>
                <a:srgbClr val="002060"/>
              </a:solidFill>
              <a:cs typeface="Calibri"/>
            </a:endParaRPr>
          </a:p>
          <a:p>
            <a:pPr lvl="1"/>
            <a:r>
              <a:rPr lang="en-US" sz="2400"/>
              <a:t>Mid exam paper and quizzes  questions were categorized into,</a:t>
            </a:r>
          </a:p>
          <a:p>
            <a:pPr marL="1200150" lvl="2" indent="-285750">
              <a:buFont typeface="Arial" panose="020B0604020202020204" pitchFamily="34" charset="0"/>
              <a:buChar char="•"/>
            </a:pPr>
            <a:r>
              <a:rPr lang="en-US" sz="2400">
                <a:solidFill>
                  <a:srgbClr val="002060"/>
                </a:solidFill>
              </a:rPr>
              <a:t>L1: Remember &amp; Understand</a:t>
            </a:r>
          </a:p>
          <a:p>
            <a:pPr marL="1200150" lvl="2" indent="-285750">
              <a:buFont typeface="Arial" panose="020B0604020202020204" pitchFamily="34" charset="0"/>
              <a:buChar char="•"/>
            </a:pPr>
            <a:r>
              <a:rPr lang="en-US" sz="2400">
                <a:solidFill>
                  <a:srgbClr val="002060"/>
                </a:solidFill>
              </a:rPr>
              <a:t>L2: Apply</a:t>
            </a:r>
          </a:p>
          <a:p>
            <a:pPr marL="1200150" lvl="2" indent="-285750">
              <a:buFont typeface="Arial" panose="020B0604020202020204" pitchFamily="34" charset="0"/>
              <a:buChar char="•"/>
            </a:pPr>
            <a:r>
              <a:rPr lang="en-US" sz="2400">
                <a:solidFill>
                  <a:srgbClr val="002060"/>
                </a:solidFill>
              </a:rPr>
              <a:t>L3: Analyze, Create &amp; Evaluate</a:t>
            </a:r>
          </a:p>
          <a:p>
            <a:pPr lvl="1"/>
            <a:endParaRPr lang="en-US" sz="2400">
              <a:solidFill>
                <a:srgbClr val="002060"/>
              </a:solidFill>
              <a:cs typeface="Calibri"/>
            </a:endParaRPr>
          </a:p>
          <a:p>
            <a:endParaRPr lang="en-US">
              <a:cs typeface="Calibri" panose="020F0502020204030204"/>
            </a:endParaRPr>
          </a:p>
        </p:txBody>
      </p:sp>
    </p:spTree>
    <p:extLst>
      <p:ext uri="{BB962C8B-B14F-4D97-AF65-F5344CB8AC3E}">
        <p14:creationId xmlns:p14="http://schemas.microsoft.com/office/powerpoint/2010/main" val="15310930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IT20123468</a:t>
            </a:r>
            <a:r>
              <a:rPr lang="en-US" sz="1800">
                <a:solidFill>
                  <a:schemeClr val="tx1"/>
                </a:solidFill>
              </a:rPr>
              <a:t>   |   </a:t>
            </a:r>
            <a:r>
              <a:rPr lang="en-US" b="1">
                <a:solidFill>
                  <a:schemeClr val="tx1"/>
                </a:solidFill>
              </a:rPr>
              <a:t>Senaweera T.I.S.</a:t>
            </a:r>
            <a:r>
              <a:rPr lang="en-US" sz="1800" b="1">
                <a:solidFill>
                  <a:schemeClr val="tx1"/>
                </a:solidFill>
              </a:rPr>
              <a:t>   </a:t>
            </a:r>
            <a:r>
              <a:rPr lang="en-US" sz="1800">
                <a:solidFill>
                  <a:schemeClr val="tx1"/>
                </a:solidFill>
              </a:rPr>
              <a:t>| </a:t>
            </a:r>
            <a:r>
              <a:rPr kumimoji="0" lang="en-US" sz="1800" b="1" i="0" u="none" strike="noStrike" kern="0" cap="none" spc="0" normalizeH="0" baseline="0" noProof="0">
                <a:ln>
                  <a:noFill/>
                </a:ln>
                <a:solidFill>
                  <a:prstClr val="black"/>
                </a:solidFill>
                <a:effectLst/>
                <a:uLnTx/>
                <a:uFillTx/>
                <a:latin typeface="Cambria"/>
                <a:ea typeface="+mn-ea"/>
                <a:cs typeface="+mn-cs"/>
              </a:rPr>
              <a:t>2023-035</a:t>
            </a:r>
            <a:endParaRPr lang="en-US" sz="1800" b="1">
              <a:solidFill>
                <a:schemeClr val="tx1"/>
              </a:solidFill>
            </a:endParaRPr>
          </a:p>
        </p:txBody>
      </p:sp>
      <p:sp>
        <p:nvSpPr>
          <p:cNvPr id="2" name="Title 1">
            <a:extLst>
              <a:ext uri="{FF2B5EF4-FFF2-40B4-BE49-F238E27FC236}">
                <a16:creationId xmlns:a16="http://schemas.microsoft.com/office/drawing/2014/main" id="{AC63AE84-2826-3361-FF4A-A776B8455DDB}"/>
              </a:ext>
            </a:extLst>
          </p:cNvPr>
          <p:cNvSpPr txBox="1">
            <a:spLocks/>
          </p:cNvSpPr>
          <p:nvPr/>
        </p:nvSpPr>
        <p:spPr>
          <a:xfrm>
            <a:off x="728716" y="106112"/>
            <a:ext cx="10526609" cy="1200329"/>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DATA PREPARATION</a:t>
            </a:r>
          </a:p>
        </p:txBody>
      </p:sp>
      <p:graphicFrame>
        <p:nvGraphicFramePr>
          <p:cNvPr id="9" name="Diagram 8">
            <a:extLst>
              <a:ext uri="{FF2B5EF4-FFF2-40B4-BE49-F238E27FC236}">
                <a16:creationId xmlns:a16="http://schemas.microsoft.com/office/drawing/2014/main" id="{75D26ABD-65EA-FDB6-FACD-E46AC90E2806}"/>
              </a:ext>
            </a:extLst>
          </p:cNvPr>
          <p:cNvGraphicFramePr/>
          <p:nvPr>
            <p:extLst>
              <p:ext uri="{D42A27DB-BD31-4B8C-83A1-F6EECF244321}">
                <p14:modId xmlns:p14="http://schemas.microsoft.com/office/powerpoint/2010/main" val="1360565886"/>
              </p:ext>
            </p:extLst>
          </p:nvPr>
        </p:nvGraphicFramePr>
        <p:xfrm>
          <a:off x="454981" y="939308"/>
          <a:ext cx="11074078" cy="15615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5DC6C2DD-0CC4-9187-70A3-F50394F4FC7E}"/>
              </a:ext>
            </a:extLst>
          </p:cNvPr>
          <p:cNvSpPr txBox="1"/>
          <p:nvPr/>
        </p:nvSpPr>
        <p:spPr>
          <a:xfrm>
            <a:off x="109736" y="2697525"/>
            <a:ext cx="5275063" cy="2000548"/>
          </a:xfrm>
          <a:prstGeom prst="rect">
            <a:avLst/>
          </a:prstGeom>
          <a:noFill/>
        </p:spPr>
        <p:txBody>
          <a:bodyPr wrap="square" lIns="91440" tIns="45720" rIns="91440" bIns="45720" rtlCol="0" anchor="t">
            <a:spAutoFit/>
          </a:bodyPr>
          <a:lstStyle/>
          <a:p>
            <a:r>
              <a:rPr lang="en-US" sz="2400" b="1"/>
              <a:t>Data Attributes: </a:t>
            </a:r>
          </a:p>
          <a:p>
            <a:pPr marL="342900" indent="-342900">
              <a:buFont typeface="Arial" panose="020B0604020202020204" pitchFamily="34" charset="0"/>
              <a:buChar char="•"/>
            </a:pPr>
            <a:r>
              <a:rPr lang="en-US" sz="2000"/>
              <a:t>Final Mark of Quiz 1.</a:t>
            </a:r>
            <a:endParaRPr lang="en-US" sz="2000">
              <a:cs typeface="Calibri"/>
            </a:endParaRPr>
          </a:p>
          <a:p>
            <a:pPr marL="342900" indent="-342900">
              <a:buFont typeface="Arial" panose="020B0604020202020204" pitchFamily="34" charset="0"/>
              <a:buChar char="•"/>
            </a:pPr>
            <a:r>
              <a:rPr lang="en-US" sz="2000"/>
              <a:t>Final Mark of Quiz 2.</a:t>
            </a:r>
            <a:endParaRPr lang="en-US" sz="2000">
              <a:cs typeface="Calibri"/>
            </a:endParaRPr>
          </a:p>
          <a:p>
            <a:pPr marL="342900" indent="-342900">
              <a:buFont typeface="Arial" panose="020B0604020202020204" pitchFamily="34" charset="0"/>
              <a:buChar char="•"/>
            </a:pPr>
            <a:r>
              <a:rPr lang="en-US" sz="2000"/>
              <a:t>Final Mark of Quiz 3.</a:t>
            </a:r>
            <a:endParaRPr lang="en-US" sz="2000">
              <a:cs typeface="Calibri"/>
            </a:endParaRPr>
          </a:p>
          <a:p>
            <a:pPr marL="342900" indent="-342900">
              <a:buFont typeface="Arial" panose="020B0604020202020204" pitchFamily="34" charset="0"/>
              <a:buChar char="•"/>
            </a:pPr>
            <a:r>
              <a:rPr lang="en-US" sz="2000"/>
              <a:t>Final Mark of Mid Exam.</a:t>
            </a:r>
            <a:endParaRPr lang="en-US" sz="2000">
              <a:cs typeface="Calibri"/>
            </a:endParaRPr>
          </a:p>
          <a:p>
            <a:pPr marL="342900" indent="-342900">
              <a:buFont typeface="Arial" panose="020B0604020202020204" pitchFamily="34" charset="0"/>
              <a:buChar char="•"/>
            </a:pPr>
            <a:r>
              <a:rPr lang="en-US" sz="2000"/>
              <a:t>Final Exam Mark  	</a:t>
            </a:r>
            <a:r>
              <a:rPr lang="en-US" sz="2000" b="1">
                <a:solidFill>
                  <a:srgbClr val="FF0000"/>
                </a:solidFill>
              </a:rPr>
              <a:t>Dependent variable</a:t>
            </a:r>
            <a:endParaRPr lang="en-US" sz="2000" b="1">
              <a:solidFill>
                <a:srgbClr val="FF0000"/>
              </a:solidFill>
              <a:cs typeface="Calibri"/>
            </a:endParaRPr>
          </a:p>
        </p:txBody>
      </p:sp>
      <p:sp>
        <p:nvSpPr>
          <p:cNvPr id="13" name="TextBox 12">
            <a:extLst>
              <a:ext uri="{FF2B5EF4-FFF2-40B4-BE49-F238E27FC236}">
                <a16:creationId xmlns:a16="http://schemas.microsoft.com/office/drawing/2014/main" id="{F8B60F47-4CB1-DBA4-DACF-9648F1DDA1D4}"/>
              </a:ext>
            </a:extLst>
          </p:cNvPr>
          <p:cNvSpPr txBox="1"/>
          <p:nvPr/>
        </p:nvSpPr>
        <p:spPr>
          <a:xfrm>
            <a:off x="6040617" y="4572178"/>
            <a:ext cx="3089315" cy="1692771"/>
          </a:xfrm>
          <a:prstGeom prst="rect">
            <a:avLst/>
          </a:prstGeom>
          <a:noFill/>
        </p:spPr>
        <p:txBody>
          <a:bodyPr wrap="square" rtlCol="0">
            <a:spAutoFit/>
          </a:bodyPr>
          <a:lstStyle/>
          <a:p>
            <a:r>
              <a:rPr lang="en-US" sz="2400" b="1"/>
              <a:t>Data Attributes: </a:t>
            </a:r>
          </a:p>
          <a:p>
            <a:pPr marL="342900" indent="-342900">
              <a:buFont typeface="Arial" panose="020B0604020202020204" pitchFamily="34" charset="0"/>
              <a:buChar char="•"/>
            </a:pPr>
            <a:r>
              <a:rPr lang="en-US" sz="2000"/>
              <a:t>Calculated EWMA(L1).</a:t>
            </a:r>
          </a:p>
          <a:p>
            <a:pPr marL="342900" indent="-342900">
              <a:buFont typeface="Arial" panose="020B0604020202020204" pitchFamily="34" charset="0"/>
              <a:buChar char="•"/>
            </a:pPr>
            <a:r>
              <a:rPr lang="en-US" sz="2000"/>
              <a:t>Calculated EWMA(L2).</a:t>
            </a:r>
          </a:p>
          <a:p>
            <a:pPr marL="342900" indent="-342900">
              <a:buFont typeface="Arial" panose="020B0604020202020204" pitchFamily="34" charset="0"/>
              <a:buChar char="•"/>
            </a:pPr>
            <a:r>
              <a:rPr lang="en-US" sz="2000"/>
              <a:t>Calculated EWMA(L3).</a:t>
            </a:r>
          </a:p>
          <a:p>
            <a:pPr marL="342900" indent="-342900">
              <a:buFont typeface="Arial" panose="020B0604020202020204" pitchFamily="34" charset="0"/>
              <a:buChar char="•"/>
            </a:pPr>
            <a:r>
              <a:rPr lang="en-US" sz="2000"/>
              <a:t>Final Exam Mark.</a:t>
            </a:r>
          </a:p>
        </p:txBody>
      </p:sp>
      <p:sp>
        <p:nvSpPr>
          <p:cNvPr id="14" name="TextBox 13">
            <a:extLst>
              <a:ext uri="{FF2B5EF4-FFF2-40B4-BE49-F238E27FC236}">
                <a16:creationId xmlns:a16="http://schemas.microsoft.com/office/drawing/2014/main" id="{43A03CD8-9234-E20F-45E6-612F777D8A42}"/>
              </a:ext>
            </a:extLst>
          </p:cNvPr>
          <p:cNvSpPr txBox="1"/>
          <p:nvPr/>
        </p:nvSpPr>
        <p:spPr>
          <a:xfrm>
            <a:off x="5581748" y="2497595"/>
            <a:ext cx="6946899" cy="1846659"/>
          </a:xfrm>
          <a:prstGeom prst="rect">
            <a:avLst/>
          </a:prstGeom>
          <a:noFill/>
        </p:spPr>
        <p:txBody>
          <a:bodyPr wrap="square" rtlCol="0">
            <a:spAutoFit/>
          </a:bodyPr>
          <a:lstStyle/>
          <a:p>
            <a:r>
              <a:rPr lang="en-US" sz="2000" b="1"/>
              <a:t>Calculating EWMA (Exponentially Weighted Moving Average):</a:t>
            </a:r>
          </a:p>
          <a:p>
            <a:r>
              <a:rPr lang="en-US" sz="2000" b="1"/>
              <a:t> </a:t>
            </a:r>
          </a:p>
          <a:p>
            <a:endParaRPr lang="en-US" sz="2000" b="1"/>
          </a:p>
          <a:p>
            <a:pPr marL="342900" indent="-342900">
              <a:buFont typeface="Arial" panose="020B0604020202020204" pitchFamily="34" charset="0"/>
              <a:buChar char="•"/>
            </a:pPr>
            <a:r>
              <a:rPr lang="en-US"/>
              <a:t>Aggregated L1 marks from all 3 quizzes and mid exam.</a:t>
            </a:r>
          </a:p>
          <a:p>
            <a:pPr marL="342900" indent="-342900">
              <a:buFont typeface="Arial" panose="020B0604020202020204" pitchFamily="34" charset="0"/>
              <a:buChar char="•"/>
            </a:pPr>
            <a:r>
              <a:rPr lang="en-US"/>
              <a:t>Aggregated L2 marks from all 3 quizzes and mid exam.</a:t>
            </a:r>
          </a:p>
          <a:p>
            <a:pPr marL="342900" indent="-342900">
              <a:buFont typeface="Arial" panose="020B0604020202020204" pitchFamily="34" charset="0"/>
              <a:buChar char="•"/>
            </a:pPr>
            <a:r>
              <a:rPr lang="en-US"/>
              <a:t>Aggregated L3 marks from all 3 quizzes and mid exam.</a:t>
            </a:r>
            <a:endParaRPr lang="en-US" sz="2400"/>
          </a:p>
        </p:txBody>
      </p:sp>
      <p:sp>
        <p:nvSpPr>
          <p:cNvPr id="15" name="TextBox 14">
            <a:extLst>
              <a:ext uri="{FF2B5EF4-FFF2-40B4-BE49-F238E27FC236}">
                <a16:creationId xmlns:a16="http://schemas.microsoft.com/office/drawing/2014/main" id="{F3C90DE4-3BD6-260B-C95E-FCB69EBD04D2}"/>
              </a:ext>
            </a:extLst>
          </p:cNvPr>
          <p:cNvSpPr txBox="1"/>
          <p:nvPr/>
        </p:nvSpPr>
        <p:spPr>
          <a:xfrm>
            <a:off x="6838949" y="2846512"/>
            <a:ext cx="4038599" cy="400110"/>
          </a:xfrm>
          <a:prstGeom prst="rect">
            <a:avLst/>
          </a:prstGeom>
          <a:noFill/>
          <a:ln>
            <a:solidFill>
              <a:srgbClr val="002060"/>
            </a:solidFill>
          </a:ln>
        </p:spPr>
        <p:txBody>
          <a:bodyPr wrap="square" rtlCol="0">
            <a:spAutoFit/>
          </a:bodyPr>
          <a:lstStyle/>
          <a:p>
            <a:r>
              <a:rPr lang="en-US" sz="2000">
                <a:solidFill>
                  <a:srgbClr val="FF0000"/>
                </a:solidFill>
              </a:rPr>
              <a:t>EWMA(t)=</a:t>
            </a:r>
            <a:r>
              <a:rPr lang="el-GR" sz="2000">
                <a:solidFill>
                  <a:srgbClr val="FF0000"/>
                </a:solidFill>
              </a:rPr>
              <a:t>α×</a:t>
            </a:r>
            <a:r>
              <a:rPr lang="en-US" sz="2000">
                <a:solidFill>
                  <a:srgbClr val="FF0000"/>
                </a:solidFill>
              </a:rPr>
              <a:t>x(t)+(1−</a:t>
            </a:r>
            <a:r>
              <a:rPr lang="el-GR" sz="2000">
                <a:solidFill>
                  <a:srgbClr val="FF0000"/>
                </a:solidFill>
              </a:rPr>
              <a:t>α)×</a:t>
            </a:r>
            <a:r>
              <a:rPr lang="en-US" sz="2000">
                <a:solidFill>
                  <a:srgbClr val="FF0000"/>
                </a:solidFill>
              </a:rPr>
              <a:t>EWMA(t−1)</a:t>
            </a:r>
          </a:p>
        </p:txBody>
      </p:sp>
      <p:sp>
        <p:nvSpPr>
          <p:cNvPr id="3" name="Right Brace 2">
            <a:extLst>
              <a:ext uri="{FF2B5EF4-FFF2-40B4-BE49-F238E27FC236}">
                <a16:creationId xmlns:a16="http://schemas.microsoft.com/office/drawing/2014/main" id="{EABCF28C-5E43-AFB2-B1D3-24FB84FC1710}"/>
              </a:ext>
            </a:extLst>
          </p:cNvPr>
          <p:cNvSpPr/>
          <p:nvPr/>
        </p:nvSpPr>
        <p:spPr>
          <a:xfrm>
            <a:off x="3121465" y="3116907"/>
            <a:ext cx="618978" cy="114560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3713E520-5609-3DCE-5EE5-9EE3F31F64FC}"/>
              </a:ext>
            </a:extLst>
          </p:cNvPr>
          <p:cNvCxnSpPr>
            <a:cxnSpLocks/>
          </p:cNvCxnSpPr>
          <p:nvPr/>
        </p:nvCxnSpPr>
        <p:spPr>
          <a:xfrm>
            <a:off x="2393284" y="4496365"/>
            <a:ext cx="43432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B6FC5A04-0EFC-EAD2-4CEC-C0981D279A3D}"/>
              </a:ext>
            </a:extLst>
          </p:cNvPr>
          <p:cNvSpPr txBox="1"/>
          <p:nvPr/>
        </p:nvSpPr>
        <p:spPr>
          <a:xfrm>
            <a:off x="3729989" y="3380676"/>
            <a:ext cx="1654810" cy="707886"/>
          </a:xfrm>
          <a:prstGeom prst="rect">
            <a:avLst/>
          </a:prstGeom>
          <a:noFill/>
        </p:spPr>
        <p:txBody>
          <a:bodyPr wrap="square" rtlCol="0">
            <a:spAutoFit/>
          </a:bodyPr>
          <a:lstStyle/>
          <a:p>
            <a:pPr algn="ctr"/>
            <a:r>
              <a:rPr lang="en-US" sz="2000" b="1">
                <a:solidFill>
                  <a:srgbClr val="FF0000"/>
                </a:solidFill>
              </a:rPr>
              <a:t>Independent Variables</a:t>
            </a:r>
          </a:p>
        </p:txBody>
      </p:sp>
      <p:sp>
        <p:nvSpPr>
          <p:cNvPr id="12" name="Right Brace 11">
            <a:extLst>
              <a:ext uri="{FF2B5EF4-FFF2-40B4-BE49-F238E27FC236}">
                <a16:creationId xmlns:a16="http://schemas.microsoft.com/office/drawing/2014/main" id="{E87C6B0C-A034-949F-CF56-FB38D0747B6C}"/>
              </a:ext>
            </a:extLst>
          </p:cNvPr>
          <p:cNvSpPr/>
          <p:nvPr/>
        </p:nvSpPr>
        <p:spPr>
          <a:xfrm>
            <a:off x="8844181" y="5004017"/>
            <a:ext cx="422031" cy="82909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0108EBAA-A0BD-9BA4-39CC-FC9F42F51C05}"/>
              </a:ext>
            </a:extLst>
          </p:cNvPr>
          <p:cNvSpPr txBox="1"/>
          <p:nvPr/>
        </p:nvSpPr>
        <p:spPr>
          <a:xfrm>
            <a:off x="9266212" y="5077431"/>
            <a:ext cx="1654810" cy="707886"/>
          </a:xfrm>
          <a:prstGeom prst="rect">
            <a:avLst/>
          </a:prstGeom>
          <a:noFill/>
        </p:spPr>
        <p:txBody>
          <a:bodyPr wrap="square" rtlCol="0">
            <a:spAutoFit/>
          </a:bodyPr>
          <a:lstStyle/>
          <a:p>
            <a:pPr algn="ctr"/>
            <a:r>
              <a:rPr lang="en-US" sz="2000" b="1">
                <a:solidFill>
                  <a:srgbClr val="FF0000"/>
                </a:solidFill>
              </a:rPr>
              <a:t>Independent Variables</a:t>
            </a:r>
          </a:p>
        </p:txBody>
      </p:sp>
      <p:cxnSp>
        <p:nvCxnSpPr>
          <p:cNvPr id="17" name="Straight Arrow Connector 16">
            <a:extLst>
              <a:ext uri="{FF2B5EF4-FFF2-40B4-BE49-F238E27FC236}">
                <a16:creationId xmlns:a16="http://schemas.microsoft.com/office/drawing/2014/main" id="{6D5143F9-B11E-1D09-642F-F7CD52BB10B5}"/>
              </a:ext>
            </a:extLst>
          </p:cNvPr>
          <p:cNvCxnSpPr>
            <a:cxnSpLocks/>
          </p:cNvCxnSpPr>
          <p:nvPr/>
        </p:nvCxnSpPr>
        <p:spPr>
          <a:xfrm>
            <a:off x="8409859" y="6055535"/>
            <a:ext cx="43432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TextBox 17">
            <a:extLst>
              <a:ext uri="{FF2B5EF4-FFF2-40B4-BE49-F238E27FC236}">
                <a16:creationId xmlns:a16="http://schemas.microsoft.com/office/drawing/2014/main" id="{FD33BEFA-E073-4F72-90C4-F170719748CC}"/>
              </a:ext>
            </a:extLst>
          </p:cNvPr>
          <p:cNvSpPr txBox="1"/>
          <p:nvPr/>
        </p:nvSpPr>
        <p:spPr>
          <a:xfrm>
            <a:off x="8914520" y="5870869"/>
            <a:ext cx="2067489" cy="369332"/>
          </a:xfrm>
          <a:prstGeom prst="rect">
            <a:avLst/>
          </a:prstGeom>
          <a:noFill/>
        </p:spPr>
        <p:txBody>
          <a:bodyPr wrap="none" rtlCol="0">
            <a:spAutoFit/>
          </a:bodyPr>
          <a:lstStyle/>
          <a:p>
            <a:r>
              <a:rPr lang="en-US" sz="1800" b="1">
                <a:solidFill>
                  <a:srgbClr val="FF0000"/>
                </a:solidFill>
              </a:rPr>
              <a:t>Dependent variable</a:t>
            </a:r>
            <a:endParaRPr lang="en-US"/>
          </a:p>
        </p:txBody>
      </p:sp>
      <p:pic>
        <p:nvPicPr>
          <p:cNvPr id="7" name="Picture 6" descr="A white sheet with red and blue text&#10;&#10;Description automatically generated">
            <a:extLst>
              <a:ext uri="{FF2B5EF4-FFF2-40B4-BE49-F238E27FC236}">
                <a16:creationId xmlns:a16="http://schemas.microsoft.com/office/drawing/2014/main" id="{42BFBAAF-5014-912B-074A-79F404155E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40561" y="33353"/>
            <a:ext cx="2073974" cy="2548650"/>
          </a:xfrm>
          <a:prstGeom prst="rect">
            <a:avLst/>
          </a:prstGeom>
        </p:spPr>
      </p:pic>
    </p:spTree>
    <p:extLst>
      <p:ext uri="{BB962C8B-B14F-4D97-AF65-F5344CB8AC3E}">
        <p14:creationId xmlns:p14="http://schemas.microsoft.com/office/powerpoint/2010/main" val="24179213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IT20123468</a:t>
            </a:r>
            <a:r>
              <a:rPr lang="en-US" sz="1800">
                <a:solidFill>
                  <a:schemeClr val="tx1"/>
                </a:solidFill>
              </a:rPr>
              <a:t>   |   </a:t>
            </a:r>
            <a:r>
              <a:rPr lang="en-US" b="1">
                <a:solidFill>
                  <a:schemeClr val="tx1"/>
                </a:solidFill>
              </a:rPr>
              <a:t>Senaweera T.I.S.</a:t>
            </a:r>
            <a:r>
              <a:rPr lang="en-US" sz="1800" b="1">
                <a:solidFill>
                  <a:schemeClr val="tx1"/>
                </a:solidFill>
              </a:rPr>
              <a:t>   </a:t>
            </a:r>
            <a:r>
              <a:rPr lang="en-US" sz="1800">
                <a:solidFill>
                  <a:schemeClr val="tx1"/>
                </a:solidFill>
              </a:rPr>
              <a:t>| </a:t>
            </a:r>
            <a:r>
              <a:rPr kumimoji="0" lang="en-US" sz="1800" b="1" i="0" u="none" strike="noStrike" kern="0" cap="none" spc="0" normalizeH="0" baseline="0" noProof="0">
                <a:ln>
                  <a:noFill/>
                </a:ln>
                <a:solidFill>
                  <a:prstClr val="black"/>
                </a:solidFill>
                <a:effectLst/>
                <a:uLnTx/>
                <a:uFillTx/>
                <a:latin typeface="Cambria"/>
                <a:ea typeface="+mn-ea"/>
                <a:cs typeface="+mn-cs"/>
              </a:rPr>
              <a:t>2023-035</a:t>
            </a:r>
            <a:endParaRPr lang="en-US" sz="1800" b="1">
              <a:solidFill>
                <a:schemeClr val="tx1"/>
              </a:solidFill>
            </a:endParaRPr>
          </a:p>
        </p:txBody>
      </p:sp>
      <p:sp>
        <p:nvSpPr>
          <p:cNvPr id="2" name="Title 1">
            <a:extLst>
              <a:ext uri="{FF2B5EF4-FFF2-40B4-BE49-F238E27FC236}">
                <a16:creationId xmlns:a16="http://schemas.microsoft.com/office/drawing/2014/main" id="{AC63AE84-2826-3361-FF4A-A776B8455DDB}"/>
              </a:ext>
            </a:extLst>
          </p:cNvPr>
          <p:cNvSpPr txBox="1">
            <a:spLocks/>
          </p:cNvSpPr>
          <p:nvPr/>
        </p:nvSpPr>
        <p:spPr>
          <a:xfrm>
            <a:off x="728716" y="106112"/>
            <a:ext cx="10526609" cy="836423"/>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DATA ANALYSIS</a:t>
            </a:r>
          </a:p>
        </p:txBody>
      </p:sp>
      <p:sp>
        <p:nvSpPr>
          <p:cNvPr id="6" name="TextBox 5">
            <a:extLst>
              <a:ext uri="{FF2B5EF4-FFF2-40B4-BE49-F238E27FC236}">
                <a16:creationId xmlns:a16="http://schemas.microsoft.com/office/drawing/2014/main" id="{1BB476B5-C9EF-D0AF-258B-2D68345F59E0}"/>
              </a:ext>
            </a:extLst>
          </p:cNvPr>
          <p:cNvSpPr txBox="1"/>
          <p:nvPr/>
        </p:nvSpPr>
        <p:spPr>
          <a:xfrm>
            <a:off x="131246" y="942535"/>
            <a:ext cx="11929507" cy="584775"/>
          </a:xfrm>
          <a:prstGeom prst="rect">
            <a:avLst/>
          </a:prstGeom>
          <a:noFill/>
        </p:spPr>
        <p:txBody>
          <a:bodyPr wrap="square" rtlCol="0">
            <a:spAutoFit/>
          </a:bodyPr>
          <a:lstStyle/>
          <a:p>
            <a:r>
              <a:rPr lang="en-US" sz="3200" b="1">
                <a:solidFill>
                  <a:schemeClr val="accent5">
                    <a:lumMod val="50000"/>
                  </a:schemeClr>
                </a:solidFill>
              </a:rPr>
              <a:t>1. Relationship Between Quizzes, Mid Marks with Final Exam Result.</a:t>
            </a:r>
          </a:p>
        </p:txBody>
      </p:sp>
      <p:pic>
        <p:nvPicPr>
          <p:cNvPr id="8" name="Picture 7">
            <a:extLst>
              <a:ext uri="{FF2B5EF4-FFF2-40B4-BE49-F238E27FC236}">
                <a16:creationId xmlns:a16="http://schemas.microsoft.com/office/drawing/2014/main" id="{79DBBD21-53FA-5C6F-A9BE-3C3A115C86E3}"/>
              </a:ext>
            </a:extLst>
          </p:cNvPr>
          <p:cNvPicPr>
            <a:picLocks noChangeAspect="1"/>
          </p:cNvPicPr>
          <p:nvPr/>
        </p:nvPicPr>
        <p:blipFill>
          <a:blip r:embed="rId3"/>
          <a:stretch>
            <a:fillRect/>
          </a:stretch>
        </p:blipFill>
        <p:spPr>
          <a:xfrm>
            <a:off x="489159" y="1492040"/>
            <a:ext cx="3439412" cy="2292941"/>
          </a:xfrm>
          <a:prstGeom prst="rect">
            <a:avLst/>
          </a:prstGeom>
        </p:spPr>
      </p:pic>
      <p:pic>
        <p:nvPicPr>
          <p:cNvPr id="5" name="Picture 4">
            <a:extLst>
              <a:ext uri="{FF2B5EF4-FFF2-40B4-BE49-F238E27FC236}">
                <a16:creationId xmlns:a16="http://schemas.microsoft.com/office/drawing/2014/main" id="{919BAF82-38FF-98D7-E63E-56E7C2116A73}"/>
              </a:ext>
            </a:extLst>
          </p:cNvPr>
          <p:cNvPicPr>
            <a:picLocks noChangeAspect="1"/>
          </p:cNvPicPr>
          <p:nvPr/>
        </p:nvPicPr>
        <p:blipFill>
          <a:blip r:embed="rId4"/>
          <a:stretch>
            <a:fillRect/>
          </a:stretch>
        </p:blipFill>
        <p:spPr>
          <a:xfrm>
            <a:off x="5927377" y="4259507"/>
            <a:ext cx="3439412" cy="2292942"/>
          </a:xfrm>
          <a:prstGeom prst="rect">
            <a:avLst/>
          </a:prstGeom>
        </p:spPr>
      </p:pic>
      <p:pic>
        <p:nvPicPr>
          <p:cNvPr id="9" name="Picture 8">
            <a:extLst>
              <a:ext uri="{FF2B5EF4-FFF2-40B4-BE49-F238E27FC236}">
                <a16:creationId xmlns:a16="http://schemas.microsoft.com/office/drawing/2014/main" id="{B8915E54-A9B3-A4AD-AD7B-1E84DC6FE475}"/>
              </a:ext>
            </a:extLst>
          </p:cNvPr>
          <p:cNvPicPr>
            <a:picLocks noChangeAspect="1"/>
          </p:cNvPicPr>
          <p:nvPr/>
        </p:nvPicPr>
        <p:blipFill>
          <a:blip r:embed="rId5"/>
          <a:stretch>
            <a:fillRect/>
          </a:stretch>
        </p:blipFill>
        <p:spPr>
          <a:xfrm>
            <a:off x="4286484" y="1498412"/>
            <a:ext cx="3575082" cy="2383388"/>
          </a:xfrm>
          <a:prstGeom prst="rect">
            <a:avLst/>
          </a:prstGeom>
        </p:spPr>
      </p:pic>
      <p:pic>
        <p:nvPicPr>
          <p:cNvPr id="3" name="Picture 2">
            <a:extLst>
              <a:ext uri="{FF2B5EF4-FFF2-40B4-BE49-F238E27FC236}">
                <a16:creationId xmlns:a16="http://schemas.microsoft.com/office/drawing/2014/main" id="{C6056508-3993-7164-378E-F2444698106B}"/>
              </a:ext>
            </a:extLst>
          </p:cNvPr>
          <p:cNvPicPr>
            <a:picLocks noChangeAspect="1"/>
          </p:cNvPicPr>
          <p:nvPr/>
        </p:nvPicPr>
        <p:blipFill>
          <a:blip r:embed="rId6"/>
          <a:stretch>
            <a:fillRect/>
          </a:stretch>
        </p:blipFill>
        <p:spPr>
          <a:xfrm>
            <a:off x="8263431" y="1498412"/>
            <a:ext cx="3580235" cy="2347834"/>
          </a:xfrm>
          <a:prstGeom prst="rect">
            <a:avLst/>
          </a:prstGeom>
        </p:spPr>
      </p:pic>
      <p:sp>
        <p:nvSpPr>
          <p:cNvPr id="7" name="TextBox 6">
            <a:extLst>
              <a:ext uri="{FF2B5EF4-FFF2-40B4-BE49-F238E27FC236}">
                <a16:creationId xmlns:a16="http://schemas.microsoft.com/office/drawing/2014/main" id="{EB066E60-46A8-495B-4497-EEE3BBE10540}"/>
              </a:ext>
            </a:extLst>
          </p:cNvPr>
          <p:cNvSpPr txBox="1"/>
          <p:nvPr/>
        </p:nvSpPr>
        <p:spPr>
          <a:xfrm>
            <a:off x="882300" y="3734942"/>
            <a:ext cx="2769099" cy="369332"/>
          </a:xfrm>
          <a:prstGeom prst="rect">
            <a:avLst/>
          </a:prstGeom>
          <a:solidFill>
            <a:schemeClr val="accent1">
              <a:lumMod val="20000"/>
              <a:lumOff val="80000"/>
            </a:schemeClr>
          </a:solidFill>
        </p:spPr>
        <p:txBody>
          <a:bodyPr wrap="square" rtlCol="0">
            <a:spAutoFit/>
          </a:bodyPr>
          <a:lstStyle/>
          <a:p>
            <a:r>
              <a:rPr lang="en-US" b="1"/>
              <a:t>Quiz 1 vs Final Exam Result</a:t>
            </a:r>
          </a:p>
        </p:txBody>
      </p:sp>
      <p:sp>
        <p:nvSpPr>
          <p:cNvPr id="10" name="TextBox 9">
            <a:extLst>
              <a:ext uri="{FF2B5EF4-FFF2-40B4-BE49-F238E27FC236}">
                <a16:creationId xmlns:a16="http://schemas.microsoft.com/office/drawing/2014/main" id="{0D9704FC-F27D-D647-8117-5E4AE4742A0A}"/>
              </a:ext>
            </a:extLst>
          </p:cNvPr>
          <p:cNvSpPr txBox="1"/>
          <p:nvPr/>
        </p:nvSpPr>
        <p:spPr>
          <a:xfrm>
            <a:off x="8168887" y="6369473"/>
            <a:ext cx="3086438" cy="369332"/>
          </a:xfrm>
          <a:prstGeom prst="rect">
            <a:avLst/>
          </a:prstGeom>
          <a:solidFill>
            <a:schemeClr val="accent1">
              <a:lumMod val="20000"/>
              <a:lumOff val="80000"/>
            </a:schemeClr>
          </a:solidFill>
        </p:spPr>
        <p:txBody>
          <a:bodyPr wrap="square" rtlCol="0">
            <a:spAutoFit/>
          </a:bodyPr>
          <a:lstStyle/>
          <a:p>
            <a:r>
              <a:rPr lang="en-US" b="1"/>
              <a:t>Mid Exam vs Final Exam Result</a:t>
            </a:r>
          </a:p>
        </p:txBody>
      </p:sp>
      <p:sp>
        <p:nvSpPr>
          <p:cNvPr id="11" name="TextBox 10">
            <a:extLst>
              <a:ext uri="{FF2B5EF4-FFF2-40B4-BE49-F238E27FC236}">
                <a16:creationId xmlns:a16="http://schemas.microsoft.com/office/drawing/2014/main" id="{D7B31A0B-61F9-7543-5714-95B0785B6085}"/>
              </a:ext>
            </a:extLst>
          </p:cNvPr>
          <p:cNvSpPr txBox="1"/>
          <p:nvPr/>
        </p:nvSpPr>
        <p:spPr>
          <a:xfrm>
            <a:off x="8668998" y="3780449"/>
            <a:ext cx="2769099" cy="369332"/>
          </a:xfrm>
          <a:prstGeom prst="rect">
            <a:avLst/>
          </a:prstGeom>
          <a:solidFill>
            <a:schemeClr val="accent1">
              <a:lumMod val="20000"/>
              <a:lumOff val="80000"/>
            </a:schemeClr>
          </a:solidFill>
        </p:spPr>
        <p:txBody>
          <a:bodyPr wrap="square" rtlCol="0">
            <a:spAutoFit/>
          </a:bodyPr>
          <a:lstStyle/>
          <a:p>
            <a:r>
              <a:rPr lang="en-US" b="1"/>
              <a:t>Quiz 3 vs Final Exam Result</a:t>
            </a:r>
          </a:p>
        </p:txBody>
      </p:sp>
      <p:sp>
        <p:nvSpPr>
          <p:cNvPr id="12" name="TextBox 11">
            <a:extLst>
              <a:ext uri="{FF2B5EF4-FFF2-40B4-BE49-F238E27FC236}">
                <a16:creationId xmlns:a16="http://schemas.microsoft.com/office/drawing/2014/main" id="{AEDD197D-B3C7-EE6D-4DB5-EF525F3245A3}"/>
              </a:ext>
            </a:extLst>
          </p:cNvPr>
          <p:cNvSpPr txBox="1"/>
          <p:nvPr/>
        </p:nvSpPr>
        <p:spPr>
          <a:xfrm>
            <a:off x="4711449" y="3832195"/>
            <a:ext cx="2769099" cy="369332"/>
          </a:xfrm>
          <a:prstGeom prst="rect">
            <a:avLst/>
          </a:prstGeom>
          <a:solidFill>
            <a:schemeClr val="accent1">
              <a:lumMod val="20000"/>
              <a:lumOff val="80000"/>
            </a:schemeClr>
          </a:solidFill>
        </p:spPr>
        <p:txBody>
          <a:bodyPr wrap="square" rtlCol="0">
            <a:spAutoFit/>
          </a:bodyPr>
          <a:lstStyle/>
          <a:p>
            <a:r>
              <a:rPr lang="en-US" b="1"/>
              <a:t>Quiz 2 vs Final Exam Result</a:t>
            </a:r>
          </a:p>
        </p:txBody>
      </p:sp>
    </p:spTree>
    <p:extLst>
      <p:ext uri="{BB962C8B-B14F-4D97-AF65-F5344CB8AC3E}">
        <p14:creationId xmlns:p14="http://schemas.microsoft.com/office/powerpoint/2010/main" val="2822889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IT20123468</a:t>
            </a:r>
            <a:r>
              <a:rPr lang="en-US" sz="1800">
                <a:solidFill>
                  <a:schemeClr val="tx1"/>
                </a:solidFill>
              </a:rPr>
              <a:t>   |   </a:t>
            </a:r>
            <a:r>
              <a:rPr lang="en-US" b="1">
                <a:solidFill>
                  <a:schemeClr val="tx1"/>
                </a:solidFill>
              </a:rPr>
              <a:t>Senaweera T.I.S.</a:t>
            </a:r>
            <a:r>
              <a:rPr lang="en-US" sz="1800" b="1">
                <a:solidFill>
                  <a:schemeClr val="tx1"/>
                </a:solidFill>
              </a:rPr>
              <a:t>   </a:t>
            </a:r>
            <a:r>
              <a:rPr lang="en-US" sz="1800">
                <a:solidFill>
                  <a:schemeClr val="tx1"/>
                </a:solidFill>
              </a:rPr>
              <a:t>| </a:t>
            </a:r>
            <a:r>
              <a:rPr kumimoji="0" lang="en-US" sz="1800" b="1" i="0" u="none" strike="noStrike" kern="0" cap="none" spc="0" normalizeH="0" baseline="0" noProof="0">
                <a:ln>
                  <a:noFill/>
                </a:ln>
                <a:solidFill>
                  <a:prstClr val="black"/>
                </a:solidFill>
                <a:effectLst/>
                <a:uLnTx/>
                <a:uFillTx/>
                <a:latin typeface="Cambria"/>
                <a:ea typeface="+mn-ea"/>
                <a:cs typeface="+mn-cs"/>
              </a:rPr>
              <a:t>2023-035</a:t>
            </a:r>
            <a:endParaRPr lang="en-US" sz="1800" b="1">
              <a:solidFill>
                <a:schemeClr val="tx1"/>
              </a:solidFill>
            </a:endParaRPr>
          </a:p>
        </p:txBody>
      </p:sp>
      <p:sp>
        <p:nvSpPr>
          <p:cNvPr id="2" name="Title 1">
            <a:extLst>
              <a:ext uri="{FF2B5EF4-FFF2-40B4-BE49-F238E27FC236}">
                <a16:creationId xmlns:a16="http://schemas.microsoft.com/office/drawing/2014/main" id="{AC63AE84-2826-3361-FF4A-A776B8455DDB}"/>
              </a:ext>
            </a:extLst>
          </p:cNvPr>
          <p:cNvSpPr txBox="1">
            <a:spLocks/>
          </p:cNvSpPr>
          <p:nvPr/>
        </p:nvSpPr>
        <p:spPr>
          <a:xfrm>
            <a:off x="728716" y="106112"/>
            <a:ext cx="10526609" cy="836423"/>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DATA ANALYSIS</a:t>
            </a:r>
          </a:p>
        </p:txBody>
      </p:sp>
      <p:sp>
        <p:nvSpPr>
          <p:cNvPr id="6" name="TextBox 5">
            <a:extLst>
              <a:ext uri="{FF2B5EF4-FFF2-40B4-BE49-F238E27FC236}">
                <a16:creationId xmlns:a16="http://schemas.microsoft.com/office/drawing/2014/main" id="{1BB476B5-C9EF-D0AF-258B-2D68345F59E0}"/>
              </a:ext>
            </a:extLst>
          </p:cNvPr>
          <p:cNvSpPr txBox="1"/>
          <p:nvPr/>
        </p:nvSpPr>
        <p:spPr>
          <a:xfrm>
            <a:off x="131246" y="942535"/>
            <a:ext cx="11929507" cy="584775"/>
          </a:xfrm>
          <a:prstGeom prst="rect">
            <a:avLst/>
          </a:prstGeom>
          <a:noFill/>
        </p:spPr>
        <p:txBody>
          <a:bodyPr wrap="square" rtlCol="0">
            <a:spAutoFit/>
          </a:bodyPr>
          <a:lstStyle/>
          <a:p>
            <a:r>
              <a:rPr lang="en-US" sz="3200" b="1">
                <a:solidFill>
                  <a:schemeClr val="accent5">
                    <a:lumMod val="50000"/>
                  </a:schemeClr>
                </a:solidFill>
              </a:rPr>
              <a:t>1. Relationship Between Quizzes, Mid Marks with Final Exam Result.</a:t>
            </a:r>
          </a:p>
        </p:txBody>
      </p:sp>
      <p:graphicFrame>
        <p:nvGraphicFramePr>
          <p:cNvPr id="3" name="Table 4">
            <a:extLst>
              <a:ext uri="{FF2B5EF4-FFF2-40B4-BE49-F238E27FC236}">
                <a16:creationId xmlns:a16="http://schemas.microsoft.com/office/drawing/2014/main" id="{65826EEB-EAEB-101B-D71D-7544DAE37150}"/>
              </a:ext>
            </a:extLst>
          </p:cNvPr>
          <p:cNvGraphicFramePr>
            <a:graphicFrameLocks noGrp="1"/>
          </p:cNvGraphicFramePr>
          <p:nvPr>
            <p:extLst>
              <p:ext uri="{D42A27DB-BD31-4B8C-83A1-F6EECF244321}">
                <p14:modId xmlns:p14="http://schemas.microsoft.com/office/powerpoint/2010/main" val="4276444401"/>
              </p:ext>
            </p:extLst>
          </p:nvPr>
        </p:nvGraphicFramePr>
        <p:xfrm>
          <a:off x="131244" y="2300654"/>
          <a:ext cx="11929506" cy="2443275"/>
        </p:xfrm>
        <a:graphic>
          <a:graphicData uri="http://schemas.openxmlformats.org/drawingml/2006/table">
            <a:tbl>
              <a:tblPr firstRow="1" bandRow="1">
                <a:tableStyleId>{7DF18680-E054-41AD-8BC1-D1AEF772440D}</a:tableStyleId>
              </a:tblPr>
              <a:tblGrid>
                <a:gridCol w="2583821">
                  <a:extLst>
                    <a:ext uri="{9D8B030D-6E8A-4147-A177-3AD203B41FA5}">
                      <a16:colId xmlns:a16="http://schemas.microsoft.com/office/drawing/2014/main" val="577131756"/>
                    </a:ext>
                  </a:extLst>
                </a:gridCol>
                <a:gridCol w="1983544">
                  <a:extLst>
                    <a:ext uri="{9D8B030D-6E8A-4147-A177-3AD203B41FA5}">
                      <a16:colId xmlns:a16="http://schemas.microsoft.com/office/drawing/2014/main" val="865491161"/>
                    </a:ext>
                  </a:extLst>
                </a:gridCol>
                <a:gridCol w="928468">
                  <a:extLst>
                    <a:ext uri="{9D8B030D-6E8A-4147-A177-3AD203B41FA5}">
                      <a16:colId xmlns:a16="http://schemas.microsoft.com/office/drawing/2014/main" val="4085460947"/>
                    </a:ext>
                  </a:extLst>
                </a:gridCol>
                <a:gridCol w="2293034">
                  <a:extLst>
                    <a:ext uri="{9D8B030D-6E8A-4147-A177-3AD203B41FA5}">
                      <a16:colId xmlns:a16="http://schemas.microsoft.com/office/drawing/2014/main" val="2182416936"/>
                    </a:ext>
                  </a:extLst>
                </a:gridCol>
                <a:gridCol w="2363372">
                  <a:extLst>
                    <a:ext uri="{9D8B030D-6E8A-4147-A177-3AD203B41FA5}">
                      <a16:colId xmlns:a16="http://schemas.microsoft.com/office/drawing/2014/main" val="2200687582"/>
                    </a:ext>
                  </a:extLst>
                </a:gridCol>
                <a:gridCol w="1777267">
                  <a:extLst>
                    <a:ext uri="{9D8B030D-6E8A-4147-A177-3AD203B41FA5}">
                      <a16:colId xmlns:a16="http://schemas.microsoft.com/office/drawing/2014/main" val="42971812"/>
                    </a:ext>
                  </a:extLst>
                </a:gridCol>
              </a:tblGrid>
              <a:tr h="488655">
                <a:tc>
                  <a:txBody>
                    <a:bodyPr/>
                    <a:lstStyle/>
                    <a:p>
                      <a:pPr marL="0" marR="0" algn="ctr">
                        <a:lnSpc>
                          <a:spcPct val="115000"/>
                        </a:lnSpc>
                        <a:spcBef>
                          <a:spcPts val="0"/>
                        </a:spcBef>
                        <a:spcAft>
                          <a:spcPts val="0"/>
                        </a:spcAft>
                      </a:pPr>
                      <a:r>
                        <a:rPr lang="en-US" sz="2400" b="1">
                          <a:solidFill>
                            <a:srgbClr val="000000"/>
                          </a:solidFill>
                          <a:effectLst/>
                        </a:rPr>
                        <a:t>Y</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9525" marB="0" anchor="b"/>
                </a:tc>
                <a:tc>
                  <a:txBody>
                    <a:bodyPr/>
                    <a:lstStyle/>
                    <a:p>
                      <a:pPr marL="0" marR="0" algn="ctr">
                        <a:lnSpc>
                          <a:spcPct val="115000"/>
                        </a:lnSpc>
                        <a:spcBef>
                          <a:spcPts val="0"/>
                        </a:spcBef>
                        <a:spcAft>
                          <a:spcPts val="0"/>
                        </a:spcAft>
                      </a:pPr>
                      <a:r>
                        <a:rPr lang="en-US" sz="2400" b="1">
                          <a:solidFill>
                            <a:srgbClr val="000000"/>
                          </a:solidFill>
                          <a:effectLst/>
                          <a:latin typeface="Calibri"/>
                          <a:ea typeface="Calibri" panose="020F0502020204030204" pitchFamily="34" charset="0"/>
                          <a:cs typeface="Times New Roman"/>
                        </a:rPr>
                        <a:t>X</a:t>
                      </a:r>
                      <a:endParaRPr lang="en-US" sz="2400">
                        <a:effectLst/>
                        <a:latin typeface="Calibri"/>
                        <a:ea typeface="Calibri" panose="020F0502020204030204" pitchFamily="34" charset="0"/>
                        <a:cs typeface="Times New Roman"/>
                      </a:endParaRPr>
                    </a:p>
                  </a:txBody>
                  <a:tcPr marL="19050" marR="19050" marT="9525" marB="0" anchor="b"/>
                </a:tc>
                <a:tc>
                  <a:txBody>
                    <a:bodyPr/>
                    <a:lstStyle/>
                    <a:p>
                      <a:pPr marL="0" marR="0" algn="ctr">
                        <a:lnSpc>
                          <a:spcPct val="115000"/>
                        </a:lnSpc>
                        <a:spcBef>
                          <a:spcPts val="0"/>
                        </a:spcBef>
                        <a:spcAft>
                          <a:spcPts val="0"/>
                        </a:spcAft>
                      </a:pPr>
                      <a:r>
                        <a:rPr lang="en-US" sz="2400" b="1">
                          <a:solidFill>
                            <a:srgbClr val="000000"/>
                          </a:solidFill>
                          <a:effectLst/>
                        </a:rPr>
                        <a:t>N</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9525" marB="0" anchor="b"/>
                </a:tc>
                <a:tc>
                  <a:txBody>
                    <a:bodyPr/>
                    <a:lstStyle/>
                    <a:p>
                      <a:pPr marL="0" marR="0" algn="ctr">
                        <a:lnSpc>
                          <a:spcPct val="115000"/>
                        </a:lnSpc>
                        <a:spcBef>
                          <a:spcPts val="0"/>
                        </a:spcBef>
                        <a:spcAft>
                          <a:spcPts val="0"/>
                        </a:spcAft>
                      </a:pPr>
                      <a:r>
                        <a:rPr lang="en-US" sz="2400" b="1">
                          <a:solidFill>
                            <a:srgbClr val="000000"/>
                          </a:solidFill>
                          <a:effectLst/>
                        </a:rPr>
                        <a:t>Correlation</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9525" marB="0" anchor="b"/>
                </a:tc>
                <a:tc>
                  <a:txBody>
                    <a:bodyPr/>
                    <a:lstStyle/>
                    <a:p>
                      <a:pPr marL="0" marR="0" algn="ctr">
                        <a:lnSpc>
                          <a:spcPct val="115000"/>
                        </a:lnSpc>
                        <a:spcBef>
                          <a:spcPts val="0"/>
                        </a:spcBef>
                        <a:spcAft>
                          <a:spcPts val="0"/>
                        </a:spcAft>
                      </a:pPr>
                      <a:r>
                        <a:rPr lang="en-US" sz="2400" b="1">
                          <a:solidFill>
                            <a:srgbClr val="000000"/>
                          </a:solidFill>
                          <a:effectLst/>
                        </a:rPr>
                        <a:t>95% CI for ρ</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9525" marB="0" anchor="b"/>
                </a:tc>
                <a:tc>
                  <a:txBody>
                    <a:bodyPr/>
                    <a:lstStyle/>
                    <a:p>
                      <a:pPr marL="0" marR="0" algn="ctr">
                        <a:lnSpc>
                          <a:spcPct val="115000"/>
                        </a:lnSpc>
                        <a:spcBef>
                          <a:spcPts val="0"/>
                        </a:spcBef>
                        <a:spcAft>
                          <a:spcPts val="0"/>
                        </a:spcAft>
                      </a:pPr>
                      <a:r>
                        <a:rPr lang="en-US" sz="2400" b="1">
                          <a:solidFill>
                            <a:srgbClr val="000000"/>
                          </a:solidFill>
                          <a:effectLst/>
                        </a:rPr>
                        <a:t>P-Value</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9525" marB="0" anchor="b"/>
                </a:tc>
                <a:extLst>
                  <a:ext uri="{0D108BD9-81ED-4DB2-BD59-A6C34878D82A}">
                    <a16:rowId xmlns:a16="http://schemas.microsoft.com/office/drawing/2014/main" val="2669273046"/>
                  </a:ext>
                </a:extLst>
              </a:tr>
              <a:tr h="488655">
                <a:tc>
                  <a:txBody>
                    <a:bodyPr/>
                    <a:lstStyle/>
                    <a:p>
                      <a:pPr marL="0" marR="0" algn="ctr">
                        <a:lnSpc>
                          <a:spcPct val="115000"/>
                        </a:lnSpc>
                        <a:spcBef>
                          <a:spcPts val="0"/>
                        </a:spcBef>
                        <a:spcAft>
                          <a:spcPts val="0"/>
                        </a:spcAft>
                      </a:pPr>
                      <a:r>
                        <a:rPr lang="en-US" sz="2400">
                          <a:solidFill>
                            <a:srgbClr val="000000"/>
                          </a:solidFill>
                          <a:effectLst/>
                        </a:rPr>
                        <a:t>Final Exam Result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9525" marB="0"/>
                </a:tc>
                <a:tc>
                  <a:txBody>
                    <a:bodyPr/>
                    <a:lstStyle/>
                    <a:p>
                      <a:pPr marL="0" marR="0" algn="ctr">
                        <a:lnSpc>
                          <a:spcPct val="115000"/>
                        </a:lnSpc>
                        <a:spcBef>
                          <a:spcPts val="0"/>
                        </a:spcBef>
                        <a:spcAft>
                          <a:spcPts val="0"/>
                        </a:spcAft>
                      </a:pPr>
                      <a:r>
                        <a:rPr lang="en-US" sz="2400">
                          <a:solidFill>
                            <a:srgbClr val="000000"/>
                          </a:solidFill>
                          <a:effectLst/>
                        </a:rPr>
                        <a:t>Quiz 1</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9525" marB="0"/>
                </a:tc>
                <a:tc>
                  <a:txBody>
                    <a:bodyPr/>
                    <a:lstStyle/>
                    <a:p>
                      <a:pPr marL="0" marR="0" algn="ctr">
                        <a:lnSpc>
                          <a:spcPct val="115000"/>
                        </a:lnSpc>
                        <a:spcBef>
                          <a:spcPts val="0"/>
                        </a:spcBef>
                        <a:spcAft>
                          <a:spcPts val="0"/>
                        </a:spcAft>
                      </a:pPr>
                      <a:r>
                        <a:rPr lang="en-US" sz="2400">
                          <a:solidFill>
                            <a:srgbClr val="000000"/>
                          </a:solidFill>
                          <a:effectLst/>
                        </a:rPr>
                        <a:t>124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9525" marB="0"/>
                </a:tc>
                <a:tc>
                  <a:txBody>
                    <a:bodyPr/>
                    <a:lstStyle/>
                    <a:p>
                      <a:pPr marL="0" marR="0" algn="ctr">
                        <a:lnSpc>
                          <a:spcPct val="115000"/>
                        </a:lnSpc>
                        <a:spcBef>
                          <a:spcPts val="0"/>
                        </a:spcBef>
                        <a:spcAft>
                          <a:spcPts val="0"/>
                        </a:spcAft>
                      </a:pPr>
                      <a:r>
                        <a:rPr lang="en-US" sz="2400">
                          <a:solidFill>
                            <a:srgbClr val="FF0000"/>
                          </a:solidFill>
                          <a:effectLst/>
                        </a:rPr>
                        <a:t>0.509</a:t>
                      </a:r>
                      <a:endParaRPr lang="en-US" sz="24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9525" marB="0"/>
                </a:tc>
                <a:tc>
                  <a:txBody>
                    <a:bodyPr/>
                    <a:lstStyle/>
                    <a:p>
                      <a:pPr marL="0" marR="0" algn="ctr">
                        <a:lnSpc>
                          <a:spcPct val="115000"/>
                        </a:lnSpc>
                        <a:spcBef>
                          <a:spcPts val="0"/>
                        </a:spcBef>
                        <a:spcAft>
                          <a:spcPts val="0"/>
                        </a:spcAft>
                      </a:pPr>
                      <a:r>
                        <a:rPr lang="en-US" sz="2400">
                          <a:solidFill>
                            <a:srgbClr val="000000"/>
                          </a:solidFill>
                          <a:effectLst/>
                        </a:rPr>
                        <a:t>(0.366, 0.629)</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9525" marB="0"/>
                </a:tc>
                <a:tc>
                  <a:txBody>
                    <a:bodyPr/>
                    <a:lstStyle/>
                    <a:p>
                      <a:pPr marL="0" marR="0" algn="ctr">
                        <a:lnSpc>
                          <a:spcPct val="115000"/>
                        </a:lnSpc>
                        <a:spcBef>
                          <a:spcPts val="0"/>
                        </a:spcBef>
                        <a:spcAft>
                          <a:spcPts val="0"/>
                        </a:spcAft>
                      </a:pPr>
                      <a:r>
                        <a:rPr lang="en-US" sz="2400">
                          <a:solidFill>
                            <a:srgbClr val="000000"/>
                          </a:solidFill>
                          <a:effectLst/>
                        </a:rPr>
                        <a:t>0.000</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9525" marB="0"/>
                </a:tc>
                <a:extLst>
                  <a:ext uri="{0D108BD9-81ED-4DB2-BD59-A6C34878D82A}">
                    <a16:rowId xmlns:a16="http://schemas.microsoft.com/office/drawing/2014/main" val="4116793069"/>
                  </a:ext>
                </a:extLst>
              </a:tr>
              <a:tr h="488655">
                <a:tc>
                  <a:txBody>
                    <a:bodyPr/>
                    <a:lstStyle/>
                    <a:p>
                      <a:pPr marL="0" marR="0" algn="ctr">
                        <a:lnSpc>
                          <a:spcPct val="115000"/>
                        </a:lnSpc>
                        <a:spcBef>
                          <a:spcPts val="0"/>
                        </a:spcBef>
                        <a:spcAft>
                          <a:spcPts val="0"/>
                        </a:spcAft>
                      </a:pPr>
                      <a:r>
                        <a:rPr lang="en-US" sz="2400">
                          <a:solidFill>
                            <a:srgbClr val="000000"/>
                          </a:solidFill>
                          <a:effectLst/>
                        </a:rPr>
                        <a:t>Final Exam Result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9525" marB="0"/>
                </a:tc>
                <a:tc>
                  <a:txBody>
                    <a:bodyPr/>
                    <a:lstStyle/>
                    <a:p>
                      <a:pPr marL="0" marR="0" algn="ctr">
                        <a:lnSpc>
                          <a:spcPct val="115000"/>
                        </a:lnSpc>
                        <a:spcBef>
                          <a:spcPts val="0"/>
                        </a:spcBef>
                        <a:spcAft>
                          <a:spcPts val="0"/>
                        </a:spcAft>
                      </a:pPr>
                      <a:r>
                        <a:rPr lang="en-US" sz="2400">
                          <a:solidFill>
                            <a:srgbClr val="000000"/>
                          </a:solidFill>
                          <a:effectLst/>
                        </a:rPr>
                        <a:t>Quiz 2</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9525" marB="0"/>
                </a:tc>
                <a:tc>
                  <a:txBody>
                    <a:bodyPr/>
                    <a:lstStyle/>
                    <a:p>
                      <a:pPr marL="0" marR="0" algn="ctr">
                        <a:lnSpc>
                          <a:spcPct val="115000"/>
                        </a:lnSpc>
                        <a:spcBef>
                          <a:spcPts val="0"/>
                        </a:spcBef>
                        <a:spcAft>
                          <a:spcPts val="0"/>
                        </a:spcAft>
                      </a:pPr>
                      <a:r>
                        <a:rPr lang="en-US" sz="2400">
                          <a:solidFill>
                            <a:srgbClr val="000000"/>
                          </a:solidFill>
                          <a:effectLst/>
                        </a:rPr>
                        <a:t>124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9525" marB="0"/>
                </a:tc>
                <a:tc>
                  <a:txBody>
                    <a:bodyPr/>
                    <a:lstStyle/>
                    <a:p>
                      <a:pPr marL="0" marR="0" algn="ctr">
                        <a:lnSpc>
                          <a:spcPct val="115000"/>
                        </a:lnSpc>
                        <a:spcBef>
                          <a:spcPts val="0"/>
                        </a:spcBef>
                        <a:spcAft>
                          <a:spcPts val="0"/>
                        </a:spcAft>
                      </a:pPr>
                      <a:r>
                        <a:rPr lang="en-US" sz="2400">
                          <a:solidFill>
                            <a:srgbClr val="FF0000"/>
                          </a:solidFill>
                          <a:effectLst/>
                        </a:rPr>
                        <a:t>0.275</a:t>
                      </a:r>
                      <a:endParaRPr lang="en-US" sz="24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9525" marB="0"/>
                </a:tc>
                <a:tc>
                  <a:txBody>
                    <a:bodyPr/>
                    <a:lstStyle/>
                    <a:p>
                      <a:pPr marL="0" marR="0" algn="ctr">
                        <a:lnSpc>
                          <a:spcPct val="115000"/>
                        </a:lnSpc>
                        <a:spcBef>
                          <a:spcPts val="0"/>
                        </a:spcBef>
                        <a:spcAft>
                          <a:spcPts val="0"/>
                        </a:spcAft>
                      </a:pPr>
                      <a:r>
                        <a:rPr lang="en-US" sz="2400">
                          <a:solidFill>
                            <a:srgbClr val="000000"/>
                          </a:solidFill>
                          <a:effectLst/>
                        </a:rPr>
                        <a:t>(0.103, 0.430)</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9525" marB="0"/>
                </a:tc>
                <a:tc>
                  <a:txBody>
                    <a:bodyPr/>
                    <a:lstStyle/>
                    <a:p>
                      <a:pPr marL="0" marR="0" algn="ctr">
                        <a:lnSpc>
                          <a:spcPct val="115000"/>
                        </a:lnSpc>
                        <a:spcBef>
                          <a:spcPts val="0"/>
                        </a:spcBef>
                        <a:spcAft>
                          <a:spcPts val="0"/>
                        </a:spcAft>
                      </a:pPr>
                      <a:r>
                        <a:rPr lang="en-US" sz="2400">
                          <a:solidFill>
                            <a:srgbClr val="000000"/>
                          </a:solidFill>
                          <a:effectLst/>
                        </a:rPr>
                        <a:t>0.002</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9525" marB="0"/>
                </a:tc>
                <a:extLst>
                  <a:ext uri="{0D108BD9-81ED-4DB2-BD59-A6C34878D82A}">
                    <a16:rowId xmlns:a16="http://schemas.microsoft.com/office/drawing/2014/main" val="3767200883"/>
                  </a:ext>
                </a:extLst>
              </a:tr>
              <a:tr h="488655">
                <a:tc>
                  <a:txBody>
                    <a:bodyPr/>
                    <a:lstStyle/>
                    <a:p>
                      <a:pPr marL="0" marR="0" algn="ctr">
                        <a:lnSpc>
                          <a:spcPct val="115000"/>
                        </a:lnSpc>
                        <a:spcBef>
                          <a:spcPts val="0"/>
                        </a:spcBef>
                        <a:spcAft>
                          <a:spcPts val="0"/>
                        </a:spcAft>
                      </a:pPr>
                      <a:r>
                        <a:rPr lang="en-US" sz="2400">
                          <a:solidFill>
                            <a:srgbClr val="000000"/>
                          </a:solidFill>
                          <a:effectLst/>
                        </a:rPr>
                        <a:t>Final Exam Result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9525" marB="0"/>
                </a:tc>
                <a:tc>
                  <a:txBody>
                    <a:bodyPr/>
                    <a:lstStyle/>
                    <a:p>
                      <a:pPr marL="0" marR="0" algn="ctr">
                        <a:lnSpc>
                          <a:spcPct val="115000"/>
                        </a:lnSpc>
                        <a:spcBef>
                          <a:spcPts val="0"/>
                        </a:spcBef>
                        <a:spcAft>
                          <a:spcPts val="0"/>
                        </a:spcAft>
                      </a:pPr>
                      <a:r>
                        <a:rPr lang="en-US" sz="2400">
                          <a:solidFill>
                            <a:srgbClr val="000000"/>
                          </a:solidFill>
                          <a:effectLst/>
                        </a:rPr>
                        <a:t>Quiz 3</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9525" marB="0"/>
                </a:tc>
                <a:tc>
                  <a:txBody>
                    <a:bodyPr/>
                    <a:lstStyle/>
                    <a:p>
                      <a:pPr marL="0" marR="0" algn="ctr">
                        <a:lnSpc>
                          <a:spcPct val="115000"/>
                        </a:lnSpc>
                        <a:spcBef>
                          <a:spcPts val="0"/>
                        </a:spcBef>
                        <a:spcAft>
                          <a:spcPts val="0"/>
                        </a:spcAft>
                      </a:pPr>
                      <a:r>
                        <a:rPr lang="en-US" sz="2400">
                          <a:solidFill>
                            <a:srgbClr val="000000"/>
                          </a:solidFill>
                          <a:effectLst/>
                        </a:rPr>
                        <a:t>124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9525" marB="0"/>
                </a:tc>
                <a:tc>
                  <a:txBody>
                    <a:bodyPr/>
                    <a:lstStyle/>
                    <a:p>
                      <a:pPr marL="0" marR="0" algn="ctr">
                        <a:lnSpc>
                          <a:spcPct val="115000"/>
                        </a:lnSpc>
                        <a:spcBef>
                          <a:spcPts val="0"/>
                        </a:spcBef>
                        <a:spcAft>
                          <a:spcPts val="0"/>
                        </a:spcAft>
                      </a:pPr>
                      <a:r>
                        <a:rPr lang="en-US" sz="2400">
                          <a:solidFill>
                            <a:srgbClr val="FF0000"/>
                          </a:solidFill>
                          <a:effectLst/>
                        </a:rPr>
                        <a:t>0.256</a:t>
                      </a:r>
                      <a:endParaRPr lang="en-US" sz="24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9525" marB="0"/>
                </a:tc>
                <a:tc>
                  <a:txBody>
                    <a:bodyPr/>
                    <a:lstStyle/>
                    <a:p>
                      <a:pPr marL="0" marR="0" algn="ctr">
                        <a:lnSpc>
                          <a:spcPct val="115000"/>
                        </a:lnSpc>
                        <a:spcBef>
                          <a:spcPts val="0"/>
                        </a:spcBef>
                        <a:spcAft>
                          <a:spcPts val="0"/>
                        </a:spcAft>
                      </a:pPr>
                      <a:r>
                        <a:rPr lang="en-US" sz="2400">
                          <a:solidFill>
                            <a:srgbClr val="000000"/>
                          </a:solidFill>
                          <a:effectLst/>
                        </a:rPr>
                        <a:t>(0.084, 0.414)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9525" marB="0"/>
                </a:tc>
                <a:tc>
                  <a:txBody>
                    <a:bodyPr/>
                    <a:lstStyle/>
                    <a:p>
                      <a:pPr marL="0" marR="0" algn="ctr">
                        <a:lnSpc>
                          <a:spcPct val="115000"/>
                        </a:lnSpc>
                        <a:spcBef>
                          <a:spcPts val="0"/>
                        </a:spcBef>
                        <a:spcAft>
                          <a:spcPts val="0"/>
                        </a:spcAft>
                      </a:pPr>
                      <a:r>
                        <a:rPr lang="en-US" sz="2400">
                          <a:solidFill>
                            <a:srgbClr val="000000"/>
                          </a:solidFill>
                          <a:effectLst/>
                        </a:rPr>
                        <a:t>0.004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9525" marB="0"/>
                </a:tc>
                <a:extLst>
                  <a:ext uri="{0D108BD9-81ED-4DB2-BD59-A6C34878D82A}">
                    <a16:rowId xmlns:a16="http://schemas.microsoft.com/office/drawing/2014/main" val="3798713625"/>
                  </a:ext>
                </a:extLst>
              </a:tr>
              <a:tr h="488655">
                <a:tc>
                  <a:txBody>
                    <a:bodyPr/>
                    <a:lstStyle/>
                    <a:p>
                      <a:pPr marL="0" marR="0" algn="ctr">
                        <a:lnSpc>
                          <a:spcPct val="115000"/>
                        </a:lnSpc>
                        <a:spcBef>
                          <a:spcPts val="0"/>
                        </a:spcBef>
                        <a:spcAft>
                          <a:spcPts val="0"/>
                        </a:spcAft>
                      </a:pPr>
                      <a:r>
                        <a:rPr lang="en-US" sz="2400">
                          <a:solidFill>
                            <a:srgbClr val="000000"/>
                          </a:solidFill>
                          <a:effectLst/>
                        </a:rPr>
                        <a:t>Final Exam Result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9525" marB="0"/>
                </a:tc>
                <a:tc>
                  <a:txBody>
                    <a:bodyPr/>
                    <a:lstStyle/>
                    <a:p>
                      <a:pPr marL="0" marR="0" algn="ctr">
                        <a:lnSpc>
                          <a:spcPct val="115000"/>
                        </a:lnSpc>
                        <a:spcBef>
                          <a:spcPts val="0"/>
                        </a:spcBef>
                        <a:spcAft>
                          <a:spcPts val="0"/>
                        </a:spcAft>
                      </a:pPr>
                      <a:r>
                        <a:rPr lang="en-US" sz="2400">
                          <a:solidFill>
                            <a:srgbClr val="000000"/>
                          </a:solidFill>
                          <a:effectLst/>
                        </a:rPr>
                        <a:t>Mid Result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9525" marB="0"/>
                </a:tc>
                <a:tc>
                  <a:txBody>
                    <a:bodyPr/>
                    <a:lstStyle/>
                    <a:p>
                      <a:pPr marL="0" marR="0" algn="ctr">
                        <a:lnSpc>
                          <a:spcPct val="115000"/>
                        </a:lnSpc>
                        <a:spcBef>
                          <a:spcPts val="0"/>
                        </a:spcBef>
                        <a:spcAft>
                          <a:spcPts val="0"/>
                        </a:spcAft>
                      </a:pPr>
                      <a:r>
                        <a:rPr lang="en-US" sz="2400">
                          <a:solidFill>
                            <a:srgbClr val="000000"/>
                          </a:solidFill>
                          <a:effectLst/>
                        </a:rPr>
                        <a:t>124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9525" marB="0"/>
                </a:tc>
                <a:tc>
                  <a:txBody>
                    <a:bodyPr/>
                    <a:lstStyle/>
                    <a:p>
                      <a:pPr marL="0" marR="0" algn="ctr">
                        <a:lnSpc>
                          <a:spcPct val="115000"/>
                        </a:lnSpc>
                        <a:spcBef>
                          <a:spcPts val="0"/>
                        </a:spcBef>
                        <a:spcAft>
                          <a:spcPts val="0"/>
                        </a:spcAft>
                      </a:pPr>
                      <a:r>
                        <a:rPr lang="en-US" sz="2400">
                          <a:solidFill>
                            <a:srgbClr val="FF0000"/>
                          </a:solidFill>
                          <a:effectLst/>
                        </a:rPr>
                        <a:t>0.591</a:t>
                      </a:r>
                      <a:endParaRPr lang="en-US" sz="24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9525" marB="0"/>
                </a:tc>
                <a:tc>
                  <a:txBody>
                    <a:bodyPr/>
                    <a:lstStyle/>
                    <a:p>
                      <a:pPr marL="0" marR="0" algn="ctr">
                        <a:lnSpc>
                          <a:spcPct val="115000"/>
                        </a:lnSpc>
                        <a:spcBef>
                          <a:spcPts val="0"/>
                        </a:spcBef>
                        <a:spcAft>
                          <a:spcPts val="0"/>
                        </a:spcAft>
                      </a:pPr>
                      <a:r>
                        <a:rPr lang="en-US" sz="2400">
                          <a:solidFill>
                            <a:srgbClr val="000000"/>
                          </a:solidFill>
                          <a:effectLst/>
                        </a:rPr>
                        <a:t>(0.463, 0.695)</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9525" marB="0"/>
                </a:tc>
                <a:tc>
                  <a:txBody>
                    <a:bodyPr/>
                    <a:lstStyle/>
                    <a:p>
                      <a:pPr marL="0" marR="0" algn="ctr">
                        <a:lnSpc>
                          <a:spcPct val="115000"/>
                        </a:lnSpc>
                        <a:spcBef>
                          <a:spcPts val="0"/>
                        </a:spcBef>
                        <a:spcAft>
                          <a:spcPts val="0"/>
                        </a:spcAft>
                      </a:pPr>
                      <a:r>
                        <a:rPr lang="en-US" sz="2400">
                          <a:solidFill>
                            <a:srgbClr val="000000"/>
                          </a:solidFill>
                          <a:effectLst/>
                        </a:rPr>
                        <a:t>0.000</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9525" marB="0"/>
                </a:tc>
                <a:extLst>
                  <a:ext uri="{0D108BD9-81ED-4DB2-BD59-A6C34878D82A}">
                    <a16:rowId xmlns:a16="http://schemas.microsoft.com/office/drawing/2014/main" val="976859087"/>
                  </a:ext>
                </a:extLst>
              </a:tr>
            </a:tbl>
          </a:graphicData>
        </a:graphic>
      </p:graphicFrame>
      <p:sp>
        <p:nvSpPr>
          <p:cNvPr id="5" name="TextBox 4">
            <a:extLst>
              <a:ext uri="{FF2B5EF4-FFF2-40B4-BE49-F238E27FC236}">
                <a16:creationId xmlns:a16="http://schemas.microsoft.com/office/drawing/2014/main" id="{E8CA7393-F643-850B-FCAD-27C06C68AD29}"/>
              </a:ext>
            </a:extLst>
          </p:cNvPr>
          <p:cNvSpPr txBox="1"/>
          <p:nvPr/>
        </p:nvSpPr>
        <p:spPr>
          <a:xfrm>
            <a:off x="117176" y="1857472"/>
            <a:ext cx="2920864" cy="461665"/>
          </a:xfrm>
          <a:prstGeom prst="rect">
            <a:avLst/>
          </a:prstGeom>
          <a:noFill/>
        </p:spPr>
        <p:txBody>
          <a:bodyPr wrap="none" rtlCol="0">
            <a:spAutoFit/>
          </a:bodyPr>
          <a:lstStyle/>
          <a:p>
            <a:r>
              <a:rPr lang="en-US" sz="2400" b="1" i="1">
                <a:effectLst/>
                <a:ea typeface="Times New Roman" panose="02020603050405020304" pitchFamily="18" charset="0"/>
              </a:rPr>
              <a:t>Pearson Correlations:</a:t>
            </a:r>
            <a:endParaRPr lang="en-US" sz="2400" i="1"/>
          </a:p>
        </p:txBody>
      </p:sp>
      <p:sp>
        <p:nvSpPr>
          <p:cNvPr id="7" name="TextBox 6">
            <a:extLst>
              <a:ext uri="{FF2B5EF4-FFF2-40B4-BE49-F238E27FC236}">
                <a16:creationId xmlns:a16="http://schemas.microsoft.com/office/drawing/2014/main" id="{CA36135D-9738-3963-D1A8-EF082C4A63D6}"/>
              </a:ext>
            </a:extLst>
          </p:cNvPr>
          <p:cNvSpPr txBox="1"/>
          <p:nvPr/>
        </p:nvSpPr>
        <p:spPr>
          <a:xfrm>
            <a:off x="291080" y="4950980"/>
            <a:ext cx="11769670" cy="16927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US" sz="2800">
                <a:cs typeface="Calibri"/>
              </a:rPr>
              <a:t>There is a good correlation between all quizzes and mid exam results with Final Exam Result.</a:t>
            </a:r>
          </a:p>
          <a:p>
            <a:pPr marL="342900" indent="-342900">
              <a:buFont typeface="Arial" panose="020B0604020202020204" pitchFamily="34" charset="0"/>
              <a:buChar char="•"/>
            </a:pPr>
            <a:r>
              <a:rPr lang="en-US" sz="2800">
                <a:cs typeface="Calibri"/>
              </a:rPr>
              <a:t>Quiz 2 and quiz 3 correlation with final exam result is a moderate correlation.</a:t>
            </a:r>
            <a:endParaRPr lang="en-US" sz="2800"/>
          </a:p>
          <a:p>
            <a:pPr marL="342900" indent="-342900">
              <a:buFont typeface="Arial" panose="020B0604020202020204" pitchFamily="34" charset="0"/>
              <a:buChar char="•"/>
            </a:pPr>
            <a:endParaRPr lang="en-US" sz="2000"/>
          </a:p>
        </p:txBody>
      </p:sp>
    </p:spTree>
    <p:extLst>
      <p:ext uri="{BB962C8B-B14F-4D97-AF65-F5344CB8AC3E}">
        <p14:creationId xmlns:p14="http://schemas.microsoft.com/office/powerpoint/2010/main" val="5546373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IT20123468</a:t>
            </a:r>
            <a:r>
              <a:rPr lang="en-US" sz="1800">
                <a:solidFill>
                  <a:schemeClr val="tx1"/>
                </a:solidFill>
              </a:rPr>
              <a:t>   |   </a:t>
            </a:r>
            <a:r>
              <a:rPr lang="en-US" b="1">
                <a:solidFill>
                  <a:schemeClr val="tx1"/>
                </a:solidFill>
              </a:rPr>
              <a:t>Senaweera T.I.S.</a:t>
            </a:r>
            <a:r>
              <a:rPr lang="en-US" sz="1800" b="1">
                <a:solidFill>
                  <a:schemeClr val="tx1"/>
                </a:solidFill>
              </a:rPr>
              <a:t>   </a:t>
            </a:r>
            <a:r>
              <a:rPr lang="en-US" sz="1800">
                <a:solidFill>
                  <a:schemeClr val="tx1"/>
                </a:solidFill>
              </a:rPr>
              <a:t>| </a:t>
            </a:r>
            <a:r>
              <a:rPr kumimoji="0" lang="en-US" sz="1800" b="1" i="0" u="none" strike="noStrike" kern="0" cap="none" spc="0" normalizeH="0" baseline="0" noProof="0">
                <a:ln>
                  <a:noFill/>
                </a:ln>
                <a:solidFill>
                  <a:prstClr val="black"/>
                </a:solidFill>
                <a:effectLst/>
                <a:uLnTx/>
                <a:uFillTx/>
                <a:latin typeface="Cambria"/>
                <a:ea typeface="+mn-ea"/>
                <a:cs typeface="+mn-cs"/>
              </a:rPr>
              <a:t>2023-035</a:t>
            </a:r>
            <a:endParaRPr lang="en-US" sz="1800" b="1">
              <a:solidFill>
                <a:schemeClr val="tx1"/>
              </a:solidFill>
            </a:endParaRPr>
          </a:p>
        </p:txBody>
      </p:sp>
      <p:sp>
        <p:nvSpPr>
          <p:cNvPr id="2" name="Title 1">
            <a:extLst>
              <a:ext uri="{FF2B5EF4-FFF2-40B4-BE49-F238E27FC236}">
                <a16:creationId xmlns:a16="http://schemas.microsoft.com/office/drawing/2014/main" id="{AC63AE84-2826-3361-FF4A-A776B8455DDB}"/>
              </a:ext>
            </a:extLst>
          </p:cNvPr>
          <p:cNvSpPr txBox="1">
            <a:spLocks/>
          </p:cNvSpPr>
          <p:nvPr/>
        </p:nvSpPr>
        <p:spPr>
          <a:xfrm>
            <a:off x="728716" y="106112"/>
            <a:ext cx="10526609" cy="836423"/>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DATA ANALYSIS</a:t>
            </a:r>
          </a:p>
        </p:txBody>
      </p:sp>
      <p:pic>
        <p:nvPicPr>
          <p:cNvPr id="3" name="Picture 2">
            <a:extLst>
              <a:ext uri="{FF2B5EF4-FFF2-40B4-BE49-F238E27FC236}">
                <a16:creationId xmlns:a16="http://schemas.microsoft.com/office/drawing/2014/main" id="{51A6679B-B771-06D4-789E-DC0CC668C0C2}"/>
              </a:ext>
            </a:extLst>
          </p:cNvPr>
          <p:cNvPicPr>
            <a:picLocks noChangeAspect="1"/>
          </p:cNvPicPr>
          <p:nvPr/>
        </p:nvPicPr>
        <p:blipFill>
          <a:blip r:embed="rId3"/>
          <a:stretch>
            <a:fillRect/>
          </a:stretch>
        </p:blipFill>
        <p:spPr>
          <a:xfrm>
            <a:off x="243837" y="2427717"/>
            <a:ext cx="3615798" cy="2410532"/>
          </a:xfrm>
          <a:prstGeom prst="rect">
            <a:avLst/>
          </a:prstGeom>
        </p:spPr>
      </p:pic>
      <p:pic>
        <p:nvPicPr>
          <p:cNvPr id="5" name="Picture 4">
            <a:extLst>
              <a:ext uri="{FF2B5EF4-FFF2-40B4-BE49-F238E27FC236}">
                <a16:creationId xmlns:a16="http://schemas.microsoft.com/office/drawing/2014/main" id="{9FFF31D8-E48A-6959-699E-4D469ECD73DC}"/>
              </a:ext>
            </a:extLst>
          </p:cNvPr>
          <p:cNvPicPr>
            <a:picLocks noChangeAspect="1"/>
          </p:cNvPicPr>
          <p:nvPr/>
        </p:nvPicPr>
        <p:blipFill>
          <a:blip r:embed="rId4"/>
          <a:stretch>
            <a:fillRect/>
          </a:stretch>
        </p:blipFill>
        <p:spPr>
          <a:xfrm>
            <a:off x="4197093" y="2445012"/>
            <a:ext cx="3589853" cy="2393236"/>
          </a:xfrm>
          <a:prstGeom prst="rect">
            <a:avLst/>
          </a:prstGeom>
        </p:spPr>
      </p:pic>
      <p:pic>
        <p:nvPicPr>
          <p:cNvPr id="7" name="Picture 6">
            <a:extLst>
              <a:ext uri="{FF2B5EF4-FFF2-40B4-BE49-F238E27FC236}">
                <a16:creationId xmlns:a16="http://schemas.microsoft.com/office/drawing/2014/main" id="{FF5A2778-7C4B-9312-13D6-9D221033DB75}"/>
              </a:ext>
            </a:extLst>
          </p:cNvPr>
          <p:cNvPicPr>
            <a:picLocks noChangeAspect="1"/>
          </p:cNvPicPr>
          <p:nvPr/>
        </p:nvPicPr>
        <p:blipFill>
          <a:blip r:embed="rId5"/>
          <a:stretch>
            <a:fillRect/>
          </a:stretch>
        </p:blipFill>
        <p:spPr>
          <a:xfrm>
            <a:off x="8085599" y="2427716"/>
            <a:ext cx="3656509" cy="2393236"/>
          </a:xfrm>
          <a:prstGeom prst="rect">
            <a:avLst/>
          </a:prstGeom>
        </p:spPr>
      </p:pic>
      <p:sp>
        <p:nvSpPr>
          <p:cNvPr id="8" name="TextBox 7">
            <a:extLst>
              <a:ext uri="{FF2B5EF4-FFF2-40B4-BE49-F238E27FC236}">
                <a16:creationId xmlns:a16="http://schemas.microsoft.com/office/drawing/2014/main" id="{C149B7E0-9448-B6BD-7984-82C57B98CDB6}"/>
              </a:ext>
            </a:extLst>
          </p:cNvPr>
          <p:cNvSpPr txBox="1"/>
          <p:nvPr/>
        </p:nvSpPr>
        <p:spPr>
          <a:xfrm>
            <a:off x="131246" y="942535"/>
            <a:ext cx="11929507" cy="1077218"/>
          </a:xfrm>
          <a:prstGeom prst="rect">
            <a:avLst/>
          </a:prstGeom>
          <a:noFill/>
        </p:spPr>
        <p:txBody>
          <a:bodyPr wrap="square" rtlCol="0">
            <a:spAutoFit/>
          </a:bodyPr>
          <a:lstStyle/>
          <a:p>
            <a:r>
              <a:rPr lang="en-US" sz="3200" b="1">
                <a:solidFill>
                  <a:schemeClr val="accent5">
                    <a:lumMod val="50000"/>
                  </a:schemeClr>
                </a:solidFill>
              </a:rPr>
              <a:t>3. Relationship Between Blooms Levels L1, L2, L3 with Final Exam Result.</a:t>
            </a:r>
          </a:p>
        </p:txBody>
      </p:sp>
      <p:sp>
        <p:nvSpPr>
          <p:cNvPr id="6" name="TextBox 5">
            <a:extLst>
              <a:ext uri="{FF2B5EF4-FFF2-40B4-BE49-F238E27FC236}">
                <a16:creationId xmlns:a16="http://schemas.microsoft.com/office/drawing/2014/main" id="{69919118-DFC1-262C-7A23-E1125988E155}"/>
              </a:ext>
            </a:extLst>
          </p:cNvPr>
          <p:cNvSpPr txBox="1"/>
          <p:nvPr/>
        </p:nvSpPr>
        <p:spPr>
          <a:xfrm>
            <a:off x="868275" y="4862813"/>
            <a:ext cx="2366922" cy="369332"/>
          </a:xfrm>
          <a:prstGeom prst="rect">
            <a:avLst/>
          </a:prstGeom>
          <a:solidFill>
            <a:schemeClr val="accent1">
              <a:lumMod val="20000"/>
              <a:lumOff val="80000"/>
            </a:schemeClr>
          </a:solidFill>
        </p:spPr>
        <p:txBody>
          <a:bodyPr wrap="square" rtlCol="0">
            <a:spAutoFit/>
          </a:bodyPr>
          <a:lstStyle/>
          <a:p>
            <a:r>
              <a:rPr lang="en-US" b="1"/>
              <a:t>L1 vs Final Exam Result</a:t>
            </a:r>
          </a:p>
        </p:txBody>
      </p:sp>
      <p:sp>
        <p:nvSpPr>
          <p:cNvPr id="9" name="TextBox 8">
            <a:extLst>
              <a:ext uri="{FF2B5EF4-FFF2-40B4-BE49-F238E27FC236}">
                <a16:creationId xmlns:a16="http://schemas.microsoft.com/office/drawing/2014/main" id="{FAD29F7A-2E30-4C8B-67C3-985DE8786C52}"/>
              </a:ext>
            </a:extLst>
          </p:cNvPr>
          <p:cNvSpPr txBox="1"/>
          <p:nvPr/>
        </p:nvSpPr>
        <p:spPr>
          <a:xfrm>
            <a:off x="4912537" y="4868172"/>
            <a:ext cx="2366923" cy="369332"/>
          </a:xfrm>
          <a:prstGeom prst="rect">
            <a:avLst/>
          </a:prstGeom>
          <a:solidFill>
            <a:schemeClr val="accent1">
              <a:lumMod val="20000"/>
              <a:lumOff val="80000"/>
            </a:schemeClr>
          </a:solidFill>
        </p:spPr>
        <p:txBody>
          <a:bodyPr wrap="square" rtlCol="0">
            <a:spAutoFit/>
          </a:bodyPr>
          <a:lstStyle/>
          <a:p>
            <a:r>
              <a:rPr lang="en-US" b="1"/>
              <a:t>L2 vs Final Exam Result</a:t>
            </a:r>
          </a:p>
        </p:txBody>
      </p:sp>
      <p:sp>
        <p:nvSpPr>
          <p:cNvPr id="10" name="TextBox 9">
            <a:extLst>
              <a:ext uri="{FF2B5EF4-FFF2-40B4-BE49-F238E27FC236}">
                <a16:creationId xmlns:a16="http://schemas.microsoft.com/office/drawing/2014/main" id="{5FD8C9D9-FB08-0D32-D6BD-5CD956ACB09C}"/>
              </a:ext>
            </a:extLst>
          </p:cNvPr>
          <p:cNvSpPr txBox="1"/>
          <p:nvPr/>
        </p:nvSpPr>
        <p:spPr>
          <a:xfrm>
            <a:off x="8730391" y="4849075"/>
            <a:ext cx="2366923" cy="369332"/>
          </a:xfrm>
          <a:prstGeom prst="rect">
            <a:avLst/>
          </a:prstGeom>
          <a:solidFill>
            <a:schemeClr val="accent1">
              <a:lumMod val="20000"/>
              <a:lumOff val="80000"/>
            </a:schemeClr>
          </a:solidFill>
        </p:spPr>
        <p:txBody>
          <a:bodyPr wrap="square" rtlCol="0">
            <a:spAutoFit/>
          </a:bodyPr>
          <a:lstStyle/>
          <a:p>
            <a:r>
              <a:rPr lang="en-US" b="1"/>
              <a:t>L3 vs Final Exam Result</a:t>
            </a:r>
          </a:p>
        </p:txBody>
      </p:sp>
    </p:spTree>
    <p:extLst>
      <p:ext uri="{BB962C8B-B14F-4D97-AF65-F5344CB8AC3E}">
        <p14:creationId xmlns:p14="http://schemas.microsoft.com/office/powerpoint/2010/main" val="18459927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IT20123468</a:t>
            </a:r>
            <a:r>
              <a:rPr lang="en-US" sz="1800">
                <a:solidFill>
                  <a:schemeClr val="tx1"/>
                </a:solidFill>
              </a:rPr>
              <a:t>   |   </a:t>
            </a:r>
            <a:r>
              <a:rPr lang="en-US" b="1">
                <a:solidFill>
                  <a:schemeClr val="tx1"/>
                </a:solidFill>
              </a:rPr>
              <a:t>Senaweera T.I.S.</a:t>
            </a:r>
            <a:r>
              <a:rPr lang="en-US" sz="1800" b="1">
                <a:solidFill>
                  <a:schemeClr val="tx1"/>
                </a:solidFill>
              </a:rPr>
              <a:t>   </a:t>
            </a:r>
            <a:r>
              <a:rPr lang="en-US" sz="1800">
                <a:solidFill>
                  <a:schemeClr val="tx1"/>
                </a:solidFill>
              </a:rPr>
              <a:t>| </a:t>
            </a:r>
            <a:r>
              <a:rPr kumimoji="0" lang="en-US" sz="1800" b="1" i="0" u="none" strike="noStrike" kern="0" cap="none" spc="0" normalizeH="0" baseline="0" noProof="0">
                <a:ln>
                  <a:noFill/>
                </a:ln>
                <a:solidFill>
                  <a:prstClr val="black"/>
                </a:solidFill>
                <a:effectLst/>
                <a:uLnTx/>
                <a:uFillTx/>
                <a:latin typeface="Cambria"/>
                <a:ea typeface="+mn-ea"/>
                <a:cs typeface="+mn-cs"/>
              </a:rPr>
              <a:t>2023-035</a:t>
            </a:r>
            <a:endParaRPr lang="en-US" sz="1800" b="1">
              <a:solidFill>
                <a:schemeClr val="tx1"/>
              </a:solidFill>
            </a:endParaRPr>
          </a:p>
        </p:txBody>
      </p:sp>
      <p:sp>
        <p:nvSpPr>
          <p:cNvPr id="2" name="Title 1">
            <a:extLst>
              <a:ext uri="{FF2B5EF4-FFF2-40B4-BE49-F238E27FC236}">
                <a16:creationId xmlns:a16="http://schemas.microsoft.com/office/drawing/2014/main" id="{AC63AE84-2826-3361-FF4A-A776B8455DDB}"/>
              </a:ext>
            </a:extLst>
          </p:cNvPr>
          <p:cNvSpPr txBox="1">
            <a:spLocks/>
          </p:cNvSpPr>
          <p:nvPr/>
        </p:nvSpPr>
        <p:spPr>
          <a:xfrm>
            <a:off x="728716" y="106112"/>
            <a:ext cx="10526609" cy="836423"/>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DATA ANALYSIS</a:t>
            </a:r>
          </a:p>
        </p:txBody>
      </p:sp>
      <p:graphicFrame>
        <p:nvGraphicFramePr>
          <p:cNvPr id="3" name="Table 4">
            <a:extLst>
              <a:ext uri="{FF2B5EF4-FFF2-40B4-BE49-F238E27FC236}">
                <a16:creationId xmlns:a16="http://schemas.microsoft.com/office/drawing/2014/main" id="{8A552AF7-C678-0443-78FB-549DB01615F4}"/>
              </a:ext>
            </a:extLst>
          </p:cNvPr>
          <p:cNvGraphicFramePr>
            <a:graphicFrameLocks noGrp="1"/>
          </p:cNvGraphicFramePr>
          <p:nvPr>
            <p:extLst>
              <p:ext uri="{D42A27DB-BD31-4B8C-83A1-F6EECF244321}">
                <p14:modId xmlns:p14="http://schemas.microsoft.com/office/powerpoint/2010/main" val="2917775187"/>
              </p:ext>
            </p:extLst>
          </p:nvPr>
        </p:nvGraphicFramePr>
        <p:xfrm>
          <a:off x="131244" y="2701354"/>
          <a:ext cx="11929506" cy="1954620"/>
        </p:xfrm>
        <a:graphic>
          <a:graphicData uri="http://schemas.openxmlformats.org/drawingml/2006/table">
            <a:tbl>
              <a:tblPr firstRow="1" bandRow="1">
                <a:tableStyleId>{7DF18680-E054-41AD-8BC1-D1AEF772440D}</a:tableStyleId>
              </a:tblPr>
              <a:tblGrid>
                <a:gridCol w="2583821">
                  <a:extLst>
                    <a:ext uri="{9D8B030D-6E8A-4147-A177-3AD203B41FA5}">
                      <a16:colId xmlns:a16="http://schemas.microsoft.com/office/drawing/2014/main" val="577131756"/>
                    </a:ext>
                  </a:extLst>
                </a:gridCol>
                <a:gridCol w="1983544">
                  <a:extLst>
                    <a:ext uri="{9D8B030D-6E8A-4147-A177-3AD203B41FA5}">
                      <a16:colId xmlns:a16="http://schemas.microsoft.com/office/drawing/2014/main" val="865491161"/>
                    </a:ext>
                  </a:extLst>
                </a:gridCol>
                <a:gridCol w="928468">
                  <a:extLst>
                    <a:ext uri="{9D8B030D-6E8A-4147-A177-3AD203B41FA5}">
                      <a16:colId xmlns:a16="http://schemas.microsoft.com/office/drawing/2014/main" val="4085460947"/>
                    </a:ext>
                  </a:extLst>
                </a:gridCol>
                <a:gridCol w="2293034">
                  <a:extLst>
                    <a:ext uri="{9D8B030D-6E8A-4147-A177-3AD203B41FA5}">
                      <a16:colId xmlns:a16="http://schemas.microsoft.com/office/drawing/2014/main" val="2182416936"/>
                    </a:ext>
                  </a:extLst>
                </a:gridCol>
                <a:gridCol w="2363372">
                  <a:extLst>
                    <a:ext uri="{9D8B030D-6E8A-4147-A177-3AD203B41FA5}">
                      <a16:colId xmlns:a16="http://schemas.microsoft.com/office/drawing/2014/main" val="2200687582"/>
                    </a:ext>
                  </a:extLst>
                </a:gridCol>
                <a:gridCol w="1777267">
                  <a:extLst>
                    <a:ext uri="{9D8B030D-6E8A-4147-A177-3AD203B41FA5}">
                      <a16:colId xmlns:a16="http://schemas.microsoft.com/office/drawing/2014/main" val="42971812"/>
                    </a:ext>
                  </a:extLst>
                </a:gridCol>
              </a:tblGrid>
              <a:tr h="488655">
                <a:tc>
                  <a:txBody>
                    <a:bodyPr/>
                    <a:lstStyle/>
                    <a:p>
                      <a:pPr marL="0" marR="0" algn="ctr">
                        <a:lnSpc>
                          <a:spcPct val="115000"/>
                        </a:lnSpc>
                        <a:spcBef>
                          <a:spcPts val="0"/>
                        </a:spcBef>
                        <a:spcAft>
                          <a:spcPts val="0"/>
                        </a:spcAft>
                      </a:pPr>
                      <a:r>
                        <a:rPr lang="en-US" sz="2400" b="1">
                          <a:solidFill>
                            <a:srgbClr val="000000"/>
                          </a:solidFill>
                          <a:effectLst/>
                          <a:latin typeface="Calibri"/>
                          <a:ea typeface="Calibri" panose="020F0502020204030204" pitchFamily="34" charset="0"/>
                          <a:cs typeface="Times New Roman"/>
                        </a:rPr>
                        <a:t>Y</a:t>
                      </a:r>
                      <a:endParaRPr lang="en-US" sz="2400">
                        <a:effectLst/>
                        <a:latin typeface="Calibri"/>
                        <a:ea typeface="Calibri" panose="020F0502020204030204" pitchFamily="34" charset="0"/>
                        <a:cs typeface="Times New Roman"/>
                      </a:endParaRPr>
                    </a:p>
                  </a:txBody>
                  <a:tcPr marL="19050" marR="19050" marT="9525" marB="0" anchor="b"/>
                </a:tc>
                <a:tc>
                  <a:txBody>
                    <a:bodyPr/>
                    <a:lstStyle/>
                    <a:p>
                      <a:pPr marL="0" marR="0" algn="ctr">
                        <a:lnSpc>
                          <a:spcPct val="115000"/>
                        </a:lnSpc>
                        <a:spcBef>
                          <a:spcPts val="0"/>
                        </a:spcBef>
                        <a:spcAft>
                          <a:spcPts val="0"/>
                        </a:spcAft>
                      </a:pPr>
                      <a:r>
                        <a:rPr lang="en-US" sz="2400" b="1">
                          <a:solidFill>
                            <a:srgbClr val="000000"/>
                          </a:solidFill>
                          <a:effectLst/>
                          <a:latin typeface="Calibri"/>
                          <a:ea typeface="Calibri" panose="020F0502020204030204" pitchFamily="34" charset="0"/>
                          <a:cs typeface="Times New Roman"/>
                        </a:rPr>
                        <a:t>X</a:t>
                      </a:r>
                      <a:endParaRPr lang="en-US" sz="2400">
                        <a:effectLst/>
                        <a:latin typeface="Calibri"/>
                        <a:ea typeface="Calibri" panose="020F0502020204030204" pitchFamily="34" charset="0"/>
                        <a:cs typeface="Times New Roman"/>
                      </a:endParaRPr>
                    </a:p>
                  </a:txBody>
                  <a:tcPr marL="19050" marR="19050" marT="9525" marB="0" anchor="b"/>
                </a:tc>
                <a:tc>
                  <a:txBody>
                    <a:bodyPr/>
                    <a:lstStyle/>
                    <a:p>
                      <a:pPr marL="0" marR="0" algn="ctr">
                        <a:lnSpc>
                          <a:spcPct val="115000"/>
                        </a:lnSpc>
                        <a:spcBef>
                          <a:spcPts val="0"/>
                        </a:spcBef>
                        <a:spcAft>
                          <a:spcPts val="0"/>
                        </a:spcAft>
                      </a:pPr>
                      <a:r>
                        <a:rPr lang="en-US" sz="2400" b="1">
                          <a:solidFill>
                            <a:srgbClr val="000000"/>
                          </a:solidFill>
                          <a:effectLst/>
                        </a:rPr>
                        <a:t>N</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9525" marB="0" anchor="b"/>
                </a:tc>
                <a:tc>
                  <a:txBody>
                    <a:bodyPr/>
                    <a:lstStyle/>
                    <a:p>
                      <a:pPr marL="0" marR="0" algn="ctr">
                        <a:lnSpc>
                          <a:spcPct val="115000"/>
                        </a:lnSpc>
                        <a:spcBef>
                          <a:spcPts val="0"/>
                        </a:spcBef>
                        <a:spcAft>
                          <a:spcPts val="0"/>
                        </a:spcAft>
                      </a:pPr>
                      <a:r>
                        <a:rPr lang="en-US" sz="2400" b="1">
                          <a:solidFill>
                            <a:srgbClr val="000000"/>
                          </a:solidFill>
                          <a:effectLst/>
                        </a:rPr>
                        <a:t>Correlation</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9525" marB="0" anchor="b"/>
                </a:tc>
                <a:tc>
                  <a:txBody>
                    <a:bodyPr/>
                    <a:lstStyle/>
                    <a:p>
                      <a:pPr marL="0" marR="0" algn="ctr">
                        <a:lnSpc>
                          <a:spcPct val="115000"/>
                        </a:lnSpc>
                        <a:spcBef>
                          <a:spcPts val="0"/>
                        </a:spcBef>
                        <a:spcAft>
                          <a:spcPts val="0"/>
                        </a:spcAft>
                      </a:pPr>
                      <a:r>
                        <a:rPr lang="en-US" sz="2400" b="1">
                          <a:solidFill>
                            <a:srgbClr val="000000"/>
                          </a:solidFill>
                          <a:effectLst/>
                        </a:rPr>
                        <a:t>95% CI for ρ</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9525" marB="0" anchor="b"/>
                </a:tc>
                <a:tc>
                  <a:txBody>
                    <a:bodyPr/>
                    <a:lstStyle/>
                    <a:p>
                      <a:pPr marL="0" marR="0" algn="ctr">
                        <a:lnSpc>
                          <a:spcPct val="115000"/>
                        </a:lnSpc>
                        <a:spcBef>
                          <a:spcPts val="0"/>
                        </a:spcBef>
                        <a:spcAft>
                          <a:spcPts val="0"/>
                        </a:spcAft>
                      </a:pPr>
                      <a:r>
                        <a:rPr lang="en-US" sz="2400" b="1">
                          <a:solidFill>
                            <a:srgbClr val="000000"/>
                          </a:solidFill>
                          <a:effectLst/>
                        </a:rPr>
                        <a:t>P-Value</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9525" marB="0" anchor="b"/>
                </a:tc>
                <a:extLst>
                  <a:ext uri="{0D108BD9-81ED-4DB2-BD59-A6C34878D82A}">
                    <a16:rowId xmlns:a16="http://schemas.microsoft.com/office/drawing/2014/main" val="2669273046"/>
                  </a:ext>
                </a:extLst>
              </a:tr>
              <a:tr h="488655">
                <a:tc>
                  <a:txBody>
                    <a:bodyPr/>
                    <a:lstStyle/>
                    <a:p>
                      <a:pPr marL="0" marR="0" algn="ctr" rtl="0" eaLnBrk="1" latinLnBrk="0" hangingPunct="1">
                        <a:lnSpc>
                          <a:spcPct val="115000"/>
                        </a:lnSpc>
                        <a:spcBef>
                          <a:spcPts val="0"/>
                        </a:spcBef>
                        <a:spcAft>
                          <a:spcPts val="0"/>
                        </a:spcAft>
                      </a:pPr>
                      <a:r>
                        <a:rPr lang="en-US" sz="2400" kern="1200">
                          <a:solidFill>
                            <a:srgbClr val="000000"/>
                          </a:solidFill>
                          <a:effectLst/>
                          <a:latin typeface="+mn-lt"/>
                          <a:ea typeface="+mn-ea"/>
                          <a:cs typeface="+mn-cs"/>
                        </a:rPr>
                        <a:t>Final Exam Result</a:t>
                      </a:r>
                    </a:p>
                  </a:txBody>
                  <a:tcPr marL="19050" marR="19050" marT="9525" marB="0"/>
                </a:tc>
                <a:tc>
                  <a:txBody>
                    <a:bodyPr/>
                    <a:lstStyle/>
                    <a:p>
                      <a:pPr marL="0" marR="0" algn="ctr" defTabSz="914400" rtl="0" eaLnBrk="1" latinLnBrk="0" hangingPunct="1">
                        <a:lnSpc>
                          <a:spcPct val="115000"/>
                        </a:lnSpc>
                        <a:spcBef>
                          <a:spcPts val="0"/>
                        </a:spcBef>
                        <a:spcAft>
                          <a:spcPts val="0"/>
                        </a:spcAft>
                      </a:pPr>
                      <a:r>
                        <a:rPr lang="en-US" sz="2400" kern="1200">
                          <a:solidFill>
                            <a:srgbClr val="000000"/>
                          </a:solidFill>
                          <a:effectLst/>
                          <a:latin typeface="+mn-lt"/>
                          <a:ea typeface="+mn-ea"/>
                          <a:cs typeface="+mn-cs"/>
                        </a:rPr>
                        <a:t>EWMA L1</a:t>
                      </a:r>
                    </a:p>
                  </a:txBody>
                  <a:tcPr marL="19050" marR="19050" marT="9525" marB="0"/>
                </a:tc>
                <a:tc>
                  <a:txBody>
                    <a:bodyPr/>
                    <a:lstStyle/>
                    <a:p>
                      <a:pPr marL="0" marR="0" algn="ctr" defTabSz="914400" rtl="0" eaLnBrk="1" latinLnBrk="0" hangingPunct="1">
                        <a:lnSpc>
                          <a:spcPct val="115000"/>
                        </a:lnSpc>
                        <a:spcBef>
                          <a:spcPts val="0"/>
                        </a:spcBef>
                        <a:spcAft>
                          <a:spcPts val="0"/>
                        </a:spcAft>
                      </a:pPr>
                      <a:r>
                        <a:rPr lang="en-US" sz="2400" kern="1200">
                          <a:solidFill>
                            <a:srgbClr val="000000"/>
                          </a:solidFill>
                          <a:effectLst/>
                          <a:latin typeface="+mn-lt"/>
                          <a:ea typeface="+mn-ea"/>
                          <a:cs typeface="+mn-cs"/>
                        </a:rPr>
                        <a:t>124</a:t>
                      </a:r>
                    </a:p>
                  </a:txBody>
                  <a:tcPr marL="19050" marR="19050" marT="9525" marB="0"/>
                </a:tc>
                <a:tc>
                  <a:txBody>
                    <a:bodyPr/>
                    <a:lstStyle/>
                    <a:p>
                      <a:pPr marL="0" marR="0" algn="ctr" defTabSz="914400" rtl="0" eaLnBrk="1" latinLnBrk="0" hangingPunct="1">
                        <a:lnSpc>
                          <a:spcPct val="115000"/>
                        </a:lnSpc>
                        <a:spcBef>
                          <a:spcPts val="0"/>
                        </a:spcBef>
                        <a:spcAft>
                          <a:spcPts val="0"/>
                        </a:spcAft>
                      </a:pPr>
                      <a:r>
                        <a:rPr lang="en-US" sz="2400" kern="1200">
                          <a:solidFill>
                            <a:srgbClr val="FF0000"/>
                          </a:solidFill>
                          <a:effectLst/>
                          <a:latin typeface="+mn-lt"/>
                          <a:ea typeface="+mn-ea"/>
                          <a:cs typeface="+mn-cs"/>
                        </a:rPr>
                        <a:t>0.576</a:t>
                      </a:r>
                    </a:p>
                  </a:txBody>
                  <a:tcPr marL="19050" marR="19050" marT="9525" marB="0"/>
                </a:tc>
                <a:tc>
                  <a:txBody>
                    <a:bodyPr/>
                    <a:lstStyle/>
                    <a:p>
                      <a:pPr marL="0" marR="0" algn="ctr" defTabSz="914400" rtl="0" eaLnBrk="1" latinLnBrk="0" hangingPunct="1">
                        <a:lnSpc>
                          <a:spcPct val="115000"/>
                        </a:lnSpc>
                        <a:spcBef>
                          <a:spcPts val="0"/>
                        </a:spcBef>
                        <a:spcAft>
                          <a:spcPts val="0"/>
                        </a:spcAft>
                      </a:pPr>
                      <a:r>
                        <a:rPr lang="en-US" sz="2400" kern="1200">
                          <a:solidFill>
                            <a:srgbClr val="000000"/>
                          </a:solidFill>
                          <a:effectLst/>
                          <a:latin typeface="+mn-lt"/>
                          <a:ea typeface="+mn-ea"/>
                          <a:cs typeface="+mn-cs"/>
                        </a:rPr>
                        <a:t>(0.445, 0.683)</a:t>
                      </a:r>
                    </a:p>
                  </a:txBody>
                  <a:tcPr marL="19050" marR="19050" marT="9525" marB="0"/>
                </a:tc>
                <a:tc>
                  <a:txBody>
                    <a:bodyPr/>
                    <a:lstStyle/>
                    <a:p>
                      <a:pPr marL="0" marR="0" algn="ctr" defTabSz="914400" rtl="0" eaLnBrk="1" latinLnBrk="0" hangingPunct="1">
                        <a:lnSpc>
                          <a:spcPct val="115000"/>
                        </a:lnSpc>
                        <a:spcBef>
                          <a:spcPts val="0"/>
                        </a:spcBef>
                        <a:spcAft>
                          <a:spcPts val="0"/>
                        </a:spcAft>
                      </a:pPr>
                      <a:r>
                        <a:rPr lang="en-US" sz="2400" kern="1200">
                          <a:solidFill>
                            <a:srgbClr val="000000"/>
                          </a:solidFill>
                          <a:effectLst/>
                          <a:latin typeface="+mn-lt"/>
                          <a:ea typeface="+mn-ea"/>
                          <a:cs typeface="+mn-cs"/>
                        </a:rPr>
                        <a:t>0.000</a:t>
                      </a:r>
                    </a:p>
                  </a:txBody>
                  <a:tcPr marL="19050" marR="19050" marT="9525" marB="0"/>
                </a:tc>
                <a:extLst>
                  <a:ext uri="{0D108BD9-81ED-4DB2-BD59-A6C34878D82A}">
                    <a16:rowId xmlns:a16="http://schemas.microsoft.com/office/drawing/2014/main" val="4116793069"/>
                  </a:ext>
                </a:extLst>
              </a:tr>
              <a:tr h="488655">
                <a:tc>
                  <a:txBody>
                    <a:bodyPr/>
                    <a:lstStyle/>
                    <a:p>
                      <a:pPr marL="0" marR="0" algn="ctr" rtl="0" eaLnBrk="1" latinLnBrk="0" hangingPunct="1">
                        <a:lnSpc>
                          <a:spcPct val="115000"/>
                        </a:lnSpc>
                        <a:spcBef>
                          <a:spcPts val="0"/>
                        </a:spcBef>
                        <a:spcAft>
                          <a:spcPts val="0"/>
                        </a:spcAft>
                      </a:pPr>
                      <a:r>
                        <a:rPr lang="en-US" sz="2400" kern="1200">
                          <a:solidFill>
                            <a:srgbClr val="000000"/>
                          </a:solidFill>
                          <a:effectLst/>
                          <a:latin typeface="+mn-lt"/>
                          <a:ea typeface="+mn-ea"/>
                          <a:cs typeface="+mn-cs"/>
                        </a:rPr>
                        <a:t>Final Exam Result</a:t>
                      </a:r>
                    </a:p>
                  </a:txBody>
                  <a:tcPr marL="19050" marR="19050" marT="9525" marB="0"/>
                </a:tc>
                <a:tc>
                  <a:txBody>
                    <a:bodyPr/>
                    <a:lstStyle/>
                    <a:p>
                      <a:pPr marL="0" marR="0" algn="ctr" defTabSz="914400" rtl="0" eaLnBrk="1" latinLnBrk="0" hangingPunct="1">
                        <a:lnSpc>
                          <a:spcPct val="115000"/>
                        </a:lnSpc>
                        <a:spcBef>
                          <a:spcPts val="0"/>
                        </a:spcBef>
                        <a:spcAft>
                          <a:spcPts val="0"/>
                        </a:spcAft>
                      </a:pPr>
                      <a:r>
                        <a:rPr lang="en-US" sz="2400" kern="1200">
                          <a:solidFill>
                            <a:srgbClr val="000000"/>
                          </a:solidFill>
                          <a:effectLst/>
                          <a:latin typeface="+mn-lt"/>
                          <a:ea typeface="+mn-ea"/>
                          <a:cs typeface="+mn-cs"/>
                        </a:rPr>
                        <a:t>EWMA L2</a:t>
                      </a:r>
                    </a:p>
                  </a:txBody>
                  <a:tcPr marL="19050" marR="19050" marT="9525" marB="0"/>
                </a:tc>
                <a:tc>
                  <a:txBody>
                    <a:bodyPr/>
                    <a:lstStyle/>
                    <a:p>
                      <a:pPr marL="0" marR="0" algn="ctr" defTabSz="914400" rtl="0" eaLnBrk="1" latinLnBrk="0" hangingPunct="1">
                        <a:lnSpc>
                          <a:spcPct val="115000"/>
                        </a:lnSpc>
                        <a:spcBef>
                          <a:spcPts val="0"/>
                        </a:spcBef>
                        <a:spcAft>
                          <a:spcPts val="0"/>
                        </a:spcAft>
                      </a:pPr>
                      <a:r>
                        <a:rPr lang="en-US" sz="2400" kern="1200">
                          <a:solidFill>
                            <a:srgbClr val="000000"/>
                          </a:solidFill>
                          <a:effectLst/>
                          <a:latin typeface="+mn-lt"/>
                          <a:ea typeface="+mn-ea"/>
                          <a:cs typeface="+mn-cs"/>
                        </a:rPr>
                        <a:t>124</a:t>
                      </a:r>
                    </a:p>
                  </a:txBody>
                  <a:tcPr marL="19050" marR="19050" marT="9525" marB="0"/>
                </a:tc>
                <a:tc>
                  <a:txBody>
                    <a:bodyPr/>
                    <a:lstStyle/>
                    <a:p>
                      <a:pPr marL="0" marR="0" algn="ctr" defTabSz="914400" rtl="0" eaLnBrk="1" latinLnBrk="0" hangingPunct="1">
                        <a:lnSpc>
                          <a:spcPct val="115000"/>
                        </a:lnSpc>
                        <a:spcBef>
                          <a:spcPts val="0"/>
                        </a:spcBef>
                        <a:spcAft>
                          <a:spcPts val="0"/>
                        </a:spcAft>
                      </a:pPr>
                      <a:r>
                        <a:rPr lang="en-US" sz="2400" kern="1200">
                          <a:solidFill>
                            <a:srgbClr val="FF0000"/>
                          </a:solidFill>
                          <a:effectLst/>
                          <a:latin typeface="+mn-lt"/>
                          <a:ea typeface="+mn-ea"/>
                          <a:cs typeface="+mn-cs"/>
                        </a:rPr>
                        <a:t>0.507</a:t>
                      </a:r>
                    </a:p>
                  </a:txBody>
                  <a:tcPr marL="19050" marR="19050" marT="9525" marB="0"/>
                </a:tc>
                <a:tc>
                  <a:txBody>
                    <a:bodyPr/>
                    <a:lstStyle/>
                    <a:p>
                      <a:pPr marL="0" marR="0" algn="ctr" defTabSz="914400" rtl="0" eaLnBrk="1" latinLnBrk="0" hangingPunct="1">
                        <a:lnSpc>
                          <a:spcPct val="115000"/>
                        </a:lnSpc>
                        <a:spcBef>
                          <a:spcPts val="0"/>
                        </a:spcBef>
                        <a:spcAft>
                          <a:spcPts val="0"/>
                        </a:spcAft>
                      </a:pPr>
                      <a:r>
                        <a:rPr lang="en-US" sz="2400" kern="1200">
                          <a:solidFill>
                            <a:srgbClr val="000000"/>
                          </a:solidFill>
                          <a:effectLst/>
                          <a:latin typeface="+mn-lt"/>
                          <a:ea typeface="+mn-ea"/>
                          <a:cs typeface="+mn-cs"/>
                        </a:rPr>
                        <a:t>(0.363, 0.627)</a:t>
                      </a:r>
                    </a:p>
                  </a:txBody>
                  <a:tcPr marL="19050" marR="19050" marT="9525" marB="0"/>
                </a:tc>
                <a:tc>
                  <a:txBody>
                    <a:bodyPr/>
                    <a:lstStyle/>
                    <a:p>
                      <a:pPr marL="0" marR="0" algn="ctr" defTabSz="914400" rtl="0" eaLnBrk="1" latinLnBrk="0" hangingPunct="1">
                        <a:lnSpc>
                          <a:spcPct val="115000"/>
                        </a:lnSpc>
                        <a:spcBef>
                          <a:spcPts val="0"/>
                        </a:spcBef>
                        <a:spcAft>
                          <a:spcPts val="0"/>
                        </a:spcAft>
                      </a:pPr>
                      <a:r>
                        <a:rPr lang="en-US" sz="2400" kern="1200">
                          <a:solidFill>
                            <a:srgbClr val="000000"/>
                          </a:solidFill>
                          <a:effectLst/>
                          <a:latin typeface="+mn-lt"/>
                          <a:ea typeface="+mn-ea"/>
                          <a:cs typeface="+mn-cs"/>
                        </a:rPr>
                        <a:t>0.000</a:t>
                      </a:r>
                    </a:p>
                  </a:txBody>
                  <a:tcPr marL="19050" marR="19050" marT="9525" marB="0"/>
                </a:tc>
                <a:extLst>
                  <a:ext uri="{0D108BD9-81ED-4DB2-BD59-A6C34878D82A}">
                    <a16:rowId xmlns:a16="http://schemas.microsoft.com/office/drawing/2014/main" val="3767200883"/>
                  </a:ext>
                </a:extLst>
              </a:tr>
              <a:tr h="488655">
                <a:tc>
                  <a:txBody>
                    <a:bodyPr/>
                    <a:lstStyle/>
                    <a:p>
                      <a:pPr marL="0" marR="0" algn="ctr" rtl="0" eaLnBrk="1" latinLnBrk="0" hangingPunct="1">
                        <a:lnSpc>
                          <a:spcPct val="115000"/>
                        </a:lnSpc>
                        <a:spcBef>
                          <a:spcPts val="0"/>
                        </a:spcBef>
                        <a:spcAft>
                          <a:spcPts val="0"/>
                        </a:spcAft>
                      </a:pPr>
                      <a:r>
                        <a:rPr lang="en-US" sz="2400" kern="1200">
                          <a:solidFill>
                            <a:srgbClr val="000000"/>
                          </a:solidFill>
                          <a:effectLst/>
                          <a:latin typeface="+mn-lt"/>
                          <a:ea typeface="+mn-ea"/>
                          <a:cs typeface="+mn-cs"/>
                        </a:rPr>
                        <a:t>Final Exam Result</a:t>
                      </a:r>
                    </a:p>
                  </a:txBody>
                  <a:tcPr marL="19050" marR="19050" marT="9525" marB="0"/>
                </a:tc>
                <a:tc>
                  <a:txBody>
                    <a:bodyPr/>
                    <a:lstStyle/>
                    <a:p>
                      <a:pPr marL="0" marR="0" algn="ctr" defTabSz="914400" rtl="0" eaLnBrk="1" latinLnBrk="0" hangingPunct="1">
                        <a:lnSpc>
                          <a:spcPct val="115000"/>
                        </a:lnSpc>
                        <a:spcBef>
                          <a:spcPts val="0"/>
                        </a:spcBef>
                        <a:spcAft>
                          <a:spcPts val="0"/>
                        </a:spcAft>
                      </a:pPr>
                      <a:r>
                        <a:rPr lang="en-US" sz="2400" kern="1200">
                          <a:solidFill>
                            <a:srgbClr val="000000"/>
                          </a:solidFill>
                          <a:effectLst/>
                          <a:latin typeface="+mn-lt"/>
                          <a:ea typeface="+mn-ea"/>
                          <a:cs typeface="+mn-cs"/>
                        </a:rPr>
                        <a:t>EWMA L3</a:t>
                      </a:r>
                    </a:p>
                  </a:txBody>
                  <a:tcPr marL="19050" marR="19050" marT="9525" marB="0"/>
                </a:tc>
                <a:tc>
                  <a:txBody>
                    <a:bodyPr/>
                    <a:lstStyle/>
                    <a:p>
                      <a:pPr marL="0" marR="0" algn="ctr" defTabSz="914400" rtl="0" eaLnBrk="1" latinLnBrk="0" hangingPunct="1">
                        <a:lnSpc>
                          <a:spcPct val="115000"/>
                        </a:lnSpc>
                        <a:spcBef>
                          <a:spcPts val="0"/>
                        </a:spcBef>
                        <a:spcAft>
                          <a:spcPts val="0"/>
                        </a:spcAft>
                      </a:pPr>
                      <a:r>
                        <a:rPr lang="en-US" sz="2400" kern="1200">
                          <a:solidFill>
                            <a:srgbClr val="000000"/>
                          </a:solidFill>
                          <a:effectLst/>
                          <a:latin typeface="+mn-lt"/>
                          <a:ea typeface="+mn-ea"/>
                          <a:cs typeface="+mn-cs"/>
                        </a:rPr>
                        <a:t>124</a:t>
                      </a:r>
                    </a:p>
                  </a:txBody>
                  <a:tcPr marL="19050" marR="19050" marT="9525" marB="0"/>
                </a:tc>
                <a:tc>
                  <a:txBody>
                    <a:bodyPr/>
                    <a:lstStyle/>
                    <a:p>
                      <a:pPr marL="0" marR="0" algn="ctr" defTabSz="914400" rtl="0" eaLnBrk="1" latinLnBrk="0" hangingPunct="1">
                        <a:lnSpc>
                          <a:spcPct val="115000"/>
                        </a:lnSpc>
                        <a:spcBef>
                          <a:spcPts val="0"/>
                        </a:spcBef>
                        <a:spcAft>
                          <a:spcPts val="0"/>
                        </a:spcAft>
                      </a:pPr>
                      <a:r>
                        <a:rPr lang="en-US" sz="2400" kern="1200">
                          <a:solidFill>
                            <a:srgbClr val="FF0000"/>
                          </a:solidFill>
                          <a:effectLst/>
                          <a:latin typeface="+mn-lt"/>
                          <a:ea typeface="+mn-ea"/>
                          <a:cs typeface="+mn-cs"/>
                        </a:rPr>
                        <a:t>0.547</a:t>
                      </a:r>
                    </a:p>
                  </a:txBody>
                  <a:tcPr marL="19050" marR="19050" marT="9525" marB="0"/>
                </a:tc>
                <a:tc>
                  <a:txBody>
                    <a:bodyPr/>
                    <a:lstStyle/>
                    <a:p>
                      <a:pPr marL="0" marR="0" algn="ctr" defTabSz="914400" rtl="0" eaLnBrk="1" latinLnBrk="0" hangingPunct="1">
                        <a:lnSpc>
                          <a:spcPct val="115000"/>
                        </a:lnSpc>
                        <a:spcBef>
                          <a:spcPts val="0"/>
                        </a:spcBef>
                        <a:spcAft>
                          <a:spcPts val="0"/>
                        </a:spcAft>
                      </a:pPr>
                      <a:r>
                        <a:rPr lang="en-US" sz="2400" kern="1200">
                          <a:solidFill>
                            <a:srgbClr val="000000"/>
                          </a:solidFill>
                          <a:effectLst/>
                          <a:latin typeface="+mn-lt"/>
                          <a:ea typeface="+mn-ea"/>
                          <a:cs typeface="+mn-cs"/>
                        </a:rPr>
                        <a:t>(0.410, 0.659)</a:t>
                      </a:r>
                    </a:p>
                  </a:txBody>
                  <a:tcPr marL="19050" marR="19050" marT="9525" marB="0"/>
                </a:tc>
                <a:tc>
                  <a:txBody>
                    <a:bodyPr/>
                    <a:lstStyle/>
                    <a:p>
                      <a:pPr marL="0" marR="0" algn="ctr" defTabSz="914400" rtl="0" eaLnBrk="1" latinLnBrk="0" hangingPunct="1">
                        <a:lnSpc>
                          <a:spcPct val="115000"/>
                        </a:lnSpc>
                        <a:spcBef>
                          <a:spcPts val="0"/>
                        </a:spcBef>
                        <a:spcAft>
                          <a:spcPts val="0"/>
                        </a:spcAft>
                      </a:pPr>
                      <a:r>
                        <a:rPr lang="en-US" sz="2400" kern="1200">
                          <a:solidFill>
                            <a:srgbClr val="000000"/>
                          </a:solidFill>
                          <a:effectLst/>
                          <a:latin typeface="+mn-lt"/>
                          <a:ea typeface="+mn-ea"/>
                          <a:cs typeface="+mn-cs"/>
                        </a:rPr>
                        <a:t>0.000</a:t>
                      </a:r>
                    </a:p>
                  </a:txBody>
                  <a:tcPr marL="19050" marR="19050" marT="9525" marB="0"/>
                </a:tc>
                <a:extLst>
                  <a:ext uri="{0D108BD9-81ED-4DB2-BD59-A6C34878D82A}">
                    <a16:rowId xmlns:a16="http://schemas.microsoft.com/office/drawing/2014/main" val="3798713625"/>
                  </a:ext>
                </a:extLst>
              </a:tr>
            </a:tbl>
          </a:graphicData>
        </a:graphic>
      </p:graphicFrame>
      <p:sp>
        <p:nvSpPr>
          <p:cNvPr id="5" name="TextBox 4">
            <a:extLst>
              <a:ext uri="{FF2B5EF4-FFF2-40B4-BE49-F238E27FC236}">
                <a16:creationId xmlns:a16="http://schemas.microsoft.com/office/drawing/2014/main" id="{0B8FEE82-54BF-6E70-0CB4-B1D0C72CA126}"/>
              </a:ext>
            </a:extLst>
          </p:cNvPr>
          <p:cNvSpPr txBox="1"/>
          <p:nvPr/>
        </p:nvSpPr>
        <p:spPr>
          <a:xfrm>
            <a:off x="131244" y="2254437"/>
            <a:ext cx="2920864" cy="461665"/>
          </a:xfrm>
          <a:prstGeom prst="rect">
            <a:avLst/>
          </a:prstGeom>
          <a:noFill/>
        </p:spPr>
        <p:txBody>
          <a:bodyPr wrap="none" rtlCol="0">
            <a:spAutoFit/>
          </a:bodyPr>
          <a:lstStyle/>
          <a:p>
            <a:r>
              <a:rPr lang="en-US" sz="2400" b="1" i="1">
                <a:effectLst/>
                <a:ea typeface="Times New Roman" panose="02020603050405020304" pitchFamily="18" charset="0"/>
              </a:rPr>
              <a:t>Pearson Correlations:</a:t>
            </a:r>
            <a:endParaRPr lang="en-US" sz="2400" i="1"/>
          </a:p>
        </p:txBody>
      </p:sp>
      <p:sp>
        <p:nvSpPr>
          <p:cNvPr id="7" name="TextBox 6">
            <a:extLst>
              <a:ext uri="{FF2B5EF4-FFF2-40B4-BE49-F238E27FC236}">
                <a16:creationId xmlns:a16="http://schemas.microsoft.com/office/drawing/2014/main" id="{DE1F6BC9-7907-7CEC-9C39-590FFD9F2BF3}"/>
              </a:ext>
            </a:extLst>
          </p:cNvPr>
          <p:cNvSpPr txBox="1"/>
          <p:nvPr/>
        </p:nvSpPr>
        <p:spPr>
          <a:xfrm>
            <a:off x="131246" y="942535"/>
            <a:ext cx="11929507" cy="1077218"/>
          </a:xfrm>
          <a:prstGeom prst="rect">
            <a:avLst/>
          </a:prstGeom>
          <a:noFill/>
        </p:spPr>
        <p:txBody>
          <a:bodyPr wrap="square" rtlCol="0">
            <a:spAutoFit/>
          </a:bodyPr>
          <a:lstStyle/>
          <a:p>
            <a:r>
              <a:rPr lang="en-US" sz="3200" b="1">
                <a:solidFill>
                  <a:schemeClr val="accent5">
                    <a:lumMod val="50000"/>
                  </a:schemeClr>
                </a:solidFill>
              </a:rPr>
              <a:t>3. Relationship Between Blooms Levels L1, L2, L3 with Final Exam Result.</a:t>
            </a:r>
          </a:p>
        </p:txBody>
      </p:sp>
      <p:sp>
        <p:nvSpPr>
          <p:cNvPr id="8" name="TextBox 7">
            <a:extLst>
              <a:ext uri="{FF2B5EF4-FFF2-40B4-BE49-F238E27FC236}">
                <a16:creationId xmlns:a16="http://schemas.microsoft.com/office/drawing/2014/main" id="{432394AF-0FBD-2813-A7C3-6C17DF35A5B5}"/>
              </a:ext>
            </a:extLst>
          </p:cNvPr>
          <p:cNvSpPr txBox="1"/>
          <p:nvPr/>
        </p:nvSpPr>
        <p:spPr>
          <a:xfrm>
            <a:off x="131244" y="5042615"/>
            <a:ext cx="11929506" cy="800219"/>
          </a:xfrm>
          <a:prstGeom prst="rect">
            <a:avLst/>
          </a:prstGeom>
          <a:noFill/>
        </p:spPr>
        <p:txBody>
          <a:bodyPr wrap="square" rtlCol="0">
            <a:spAutoFit/>
          </a:bodyPr>
          <a:lstStyle/>
          <a:p>
            <a:pPr marL="342900" indent="-342900">
              <a:buFont typeface="Arial" panose="020B0604020202020204" pitchFamily="34" charset="0"/>
              <a:buChar char="•"/>
            </a:pPr>
            <a:r>
              <a:rPr lang="en-US" sz="2800">
                <a:cs typeface="Calibri"/>
              </a:rPr>
              <a:t>There is a strong correlation between L1, L2, L3 with Final Exam Result.</a:t>
            </a:r>
          </a:p>
          <a:p>
            <a:endParaRPr lang="en-US"/>
          </a:p>
        </p:txBody>
      </p:sp>
    </p:spTree>
    <p:extLst>
      <p:ext uri="{BB962C8B-B14F-4D97-AF65-F5344CB8AC3E}">
        <p14:creationId xmlns:p14="http://schemas.microsoft.com/office/powerpoint/2010/main" val="18708567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IT20123468</a:t>
            </a:r>
            <a:r>
              <a:rPr lang="en-US" sz="1800">
                <a:solidFill>
                  <a:schemeClr val="tx1"/>
                </a:solidFill>
              </a:rPr>
              <a:t>   |   </a:t>
            </a:r>
            <a:r>
              <a:rPr lang="en-US" b="1">
                <a:solidFill>
                  <a:schemeClr val="tx1"/>
                </a:solidFill>
              </a:rPr>
              <a:t>Senaweera T.I.S.</a:t>
            </a:r>
            <a:r>
              <a:rPr lang="en-US" sz="1800" b="1">
                <a:solidFill>
                  <a:schemeClr val="tx1"/>
                </a:solidFill>
              </a:rPr>
              <a:t>   </a:t>
            </a:r>
            <a:r>
              <a:rPr lang="en-US" sz="1800">
                <a:solidFill>
                  <a:schemeClr val="tx1"/>
                </a:solidFill>
              </a:rPr>
              <a:t>| </a:t>
            </a:r>
            <a:r>
              <a:rPr kumimoji="0" lang="en-US" sz="1800" b="1" i="0" u="none" strike="noStrike" kern="0" cap="none" spc="0" normalizeH="0" baseline="0" noProof="0">
                <a:ln>
                  <a:noFill/>
                </a:ln>
                <a:solidFill>
                  <a:prstClr val="black"/>
                </a:solidFill>
                <a:effectLst/>
                <a:uLnTx/>
                <a:uFillTx/>
                <a:latin typeface="Cambria"/>
                <a:ea typeface="+mn-ea"/>
                <a:cs typeface="+mn-cs"/>
              </a:rPr>
              <a:t>2023-035</a:t>
            </a:r>
            <a:endParaRPr lang="en-US" sz="1800" b="1">
              <a:solidFill>
                <a:schemeClr val="tx1"/>
              </a:solidFill>
            </a:endParaRPr>
          </a:p>
        </p:txBody>
      </p:sp>
      <p:sp>
        <p:nvSpPr>
          <p:cNvPr id="2" name="Title 1">
            <a:extLst>
              <a:ext uri="{FF2B5EF4-FFF2-40B4-BE49-F238E27FC236}">
                <a16:creationId xmlns:a16="http://schemas.microsoft.com/office/drawing/2014/main" id="{AC63AE84-2826-3361-FF4A-A776B8455DDB}"/>
              </a:ext>
            </a:extLst>
          </p:cNvPr>
          <p:cNvSpPr txBox="1">
            <a:spLocks/>
          </p:cNvSpPr>
          <p:nvPr/>
        </p:nvSpPr>
        <p:spPr>
          <a:xfrm>
            <a:off x="728716" y="106112"/>
            <a:ext cx="10526609" cy="836423"/>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MODEL FITTING</a:t>
            </a:r>
          </a:p>
        </p:txBody>
      </p:sp>
      <p:sp>
        <p:nvSpPr>
          <p:cNvPr id="18" name="TextBox 17">
            <a:extLst>
              <a:ext uri="{FF2B5EF4-FFF2-40B4-BE49-F238E27FC236}">
                <a16:creationId xmlns:a16="http://schemas.microsoft.com/office/drawing/2014/main" id="{95771B49-25C3-67A4-F8A8-8C104C45390C}"/>
              </a:ext>
            </a:extLst>
          </p:cNvPr>
          <p:cNvSpPr txBox="1"/>
          <p:nvPr/>
        </p:nvSpPr>
        <p:spPr>
          <a:xfrm>
            <a:off x="954157" y="3396865"/>
            <a:ext cx="10507317" cy="2677656"/>
          </a:xfrm>
          <a:prstGeom prst="rect">
            <a:avLst/>
          </a:prstGeom>
          <a:noFill/>
          <a:ln>
            <a:solidFill>
              <a:srgbClr val="FF0000"/>
            </a:solidFill>
          </a:ln>
        </p:spPr>
        <p:txBody>
          <a:bodyPr wrap="square" lIns="91440" tIns="45720" rIns="91440" bIns="45720" anchor="t">
            <a:spAutoFit/>
          </a:bodyPr>
          <a:lstStyle/>
          <a:p>
            <a:r>
              <a:rPr lang="en-US" sz="2400" b="1">
                <a:solidFill>
                  <a:srgbClr val="002060"/>
                </a:solidFill>
              </a:rPr>
              <a:t>Regression Equation</a:t>
            </a:r>
          </a:p>
          <a:p>
            <a:r>
              <a:rPr lang="en-US" sz="2400" err="1">
                <a:ln w="0"/>
                <a:solidFill>
                  <a:srgbClr val="FF0000"/>
                </a:solidFill>
                <a:effectLst>
                  <a:outerShdw blurRad="38100" dist="19050" dir="2700000" algn="tl" rotWithShape="0">
                    <a:schemeClr val="dk1">
                      <a:alpha val="40000"/>
                    </a:schemeClr>
                  </a:outerShdw>
                </a:effectLst>
              </a:rPr>
              <a:t>FinalExamResult</a:t>
            </a:r>
            <a:r>
              <a:rPr lang="en-US" sz="2400">
                <a:ln w="0"/>
                <a:solidFill>
                  <a:srgbClr val="FF0000"/>
                </a:solidFill>
                <a:effectLst>
                  <a:outerShdw blurRad="38100" dist="19050" dir="2700000" algn="tl" rotWithShape="0">
                    <a:schemeClr val="dk1">
                      <a:alpha val="40000"/>
                    </a:schemeClr>
                  </a:outerShdw>
                </a:effectLst>
              </a:rPr>
              <a:t>	= 25.99 + 0.879 EWMAL1 + 0.627 EWMAL2 + 0.694 EWMAL3</a:t>
            </a:r>
            <a:endParaRPr lang="en-US" sz="2400">
              <a:ln w="0"/>
              <a:solidFill>
                <a:srgbClr val="FF0000"/>
              </a:solidFill>
              <a:effectLst>
                <a:outerShdw blurRad="38100" dist="19050" dir="2700000" algn="tl" rotWithShape="0">
                  <a:prstClr val="black">
                    <a:alpha val="40000"/>
                  </a:prstClr>
                </a:outerShdw>
              </a:effectLst>
              <a:cs typeface="Calibri"/>
            </a:endParaRPr>
          </a:p>
          <a:p>
            <a:endParaRPr lang="en-US" sz="2400" b="1">
              <a:ln w="0"/>
              <a:solidFill>
                <a:srgbClr val="FF0000"/>
              </a:solidFill>
              <a:effectLst>
                <a:outerShdw blurRad="38100" dist="19050" dir="2700000" algn="tl" rotWithShape="0">
                  <a:schemeClr val="dk1">
                    <a:alpha val="40000"/>
                  </a:schemeClr>
                </a:outerShdw>
              </a:effectLst>
            </a:endParaRPr>
          </a:p>
          <a:p>
            <a:r>
              <a:rPr lang="en-US" sz="2400" b="1">
                <a:solidFill>
                  <a:srgbClr val="002060"/>
                </a:solidFill>
              </a:rPr>
              <a:t>Model Summary</a:t>
            </a:r>
            <a:endParaRPr lang="en-US" sz="2400" b="1">
              <a:solidFill>
                <a:srgbClr val="002060"/>
              </a:solidFill>
              <a:cs typeface="Calibri"/>
            </a:endParaRPr>
          </a:p>
          <a:p>
            <a:endParaRPr lang="en-US" sz="2400" b="1">
              <a:solidFill>
                <a:srgbClr val="002060"/>
              </a:solidFill>
            </a:endParaRPr>
          </a:p>
          <a:p>
            <a:endParaRPr lang="en-US" sz="2400" b="1">
              <a:solidFill>
                <a:srgbClr val="FF0000"/>
              </a:solidFill>
            </a:endParaRPr>
          </a:p>
          <a:p>
            <a:endParaRPr lang="en-US" sz="2400" b="1">
              <a:solidFill>
                <a:srgbClr val="002060"/>
              </a:solidFill>
            </a:endParaRPr>
          </a:p>
        </p:txBody>
      </p:sp>
      <p:graphicFrame>
        <p:nvGraphicFramePr>
          <p:cNvPr id="20" name="Table 10">
            <a:extLst>
              <a:ext uri="{FF2B5EF4-FFF2-40B4-BE49-F238E27FC236}">
                <a16:creationId xmlns:a16="http://schemas.microsoft.com/office/drawing/2014/main" id="{716773C0-A2C7-4754-C299-5B98F45613D0}"/>
              </a:ext>
            </a:extLst>
          </p:cNvPr>
          <p:cNvGraphicFramePr>
            <a:graphicFrameLocks noGrp="1"/>
          </p:cNvGraphicFramePr>
          <p:nvPr>
            <p:extLst>
              <p:ext uri="{D42A27DB-BD31-4B8C-83A1-F6EECF244321}">
                <p14:modId xmlns:p14="http://schemas.microsoft.com/office/powerpoint/2010/main" val="447229779"/>
              </p:ext>
            </p:extLst>
          </p:nvPr>
        </p:nvGraphicFramePr>
        <p:xfrm>
          <a:off x="3159815" y="4980755"/>
          <a:ext cx="6096000" cy="862648"/>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20329937"/>
                    </a:ext>
                  </a:extLst>
                </a:gridCol>
                <a:gridCol w="2032000">
                  <a:extLst>
                    <a:ext uri="{9D8B030D-6E8A-4147-A177-3AD203B41FA5}">
                      <a16:colId xmlns:a16="http://schemas.microsoft.com/office/drawing/2014/main" val="3367403881"/>
                    </a:ext>
                  </a:extLst>
                </a:gridCol>
                <a:gridCol w="2032000">
                  <a:extLst>
                    <a:ext uri="{9D8B030D-6E8A-4147-A177-3AD203B41FA5}">
                      <a16:colId xmlns:a16="http://schemas.microsoft.com/office/drawing/2014/main" val="2450349626"/>
                    </a:ext>
                  </a:extLst>
                </a:gridCol>
              </a:tblGrid>
              <a:tr h="370840">
                <a:tc>
                  <a:txBody>
                    <a:bodyPr/>
                    <a:lstStyle/>
                    <a:p>
                      <a:pPr marL="0" marR="0" algn="ctr" defTabSz="914400" rtl="0" eaLnBrk="1" latinLnBrk="0" hangingPunct="1">
                        <a:lnSpc>
                          <a:spcPct val="115000"/>
                        </a:lnSpc>
                        <a:spcBef>
                          <a:spcPts val="0"/>
                        </a:spcBef>
                        <a:spcAft>
                          <a:spcPts val="0"/>
                        </a:spcAft>
                      </a:pPr>
                      <a:r>
                        <a:rPr lang="en-US" sz="2400" b="1"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R-sq</a:t>
                      </a:r>
                      <a:endParaRPr lang="en-US" sz="24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9525" marB="0" anchor="b"/>
                </a:tc>
                <a:tc>
                  <a:txBody>
                    <a:bodyPr/>
                    <a:lstStyle/>
                    <a:p>
                      <a:pPr marL="0" marR="0" algn="ctr" defTabSz="914400" rtl="0" eaLnBrk="1" latinLnBrk="0" hangingPunct="1">
                        <a:lnSpc>
                          <a:spcPct val="115000"/>
                        </a:lnSpc>
                        <a:spcBef>
                          <a:spcPts val="0"/>
                        </a:spcBef>
                        <a:spcAft>
                          <a:spcPts val="0"/>
                        </a:spcAft>
                      </a:pPr>
                      <a:r>
                        <a:rPr lang="en-US" sz="2400" b="1"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R-sq(adj)</a:t>
                      </a:r>
                      <a:endParaRPr lang="en-US" sz="24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9525" marB="0" anchor="b"/>
                </a:tc>
                <a:tc>
                  <a:txBody>
                    <a:bodyPr/>
                    <a:lstStyle/>
                    <a:p>
                      <a:pPr marL="0" marR="0" algn="ctr" defTabSz="914400" rtl="0" eaLnBrk="1" latinLnBrk="0" hangingPunct="1">
                        <a:lnSpc>
                          <a:spcPct val="115000"/>
                        </a:lnSpc>
                        <a:spcBef>
                          <a:spcPts val="0"/>
                        </a:spcBef>
                        <a:spcAft>
                          <a:spcPts val="0"/>
                        </a:spcAft>
                      </a:pPr>
                      <a:r>
                        <a:rPr lang="en-US" sz="2400" b="1"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R-sq(pred)</a:t>
                      </a:r>
                      <a:endParaRPr lang="en-US" sz="24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9050" marR="19050" marT="9525" marB="0" anchor="b"/>
                </a:tc>
                <a:extLst>
                  <a:ext uri="{0D108BD9-81ED-4DB2-BD59-A6C34878D82A}">
                    <a16:rowId xmlns:a16="http://schemas.microsoft.com/office/drawing/2014/main" val="3481834978"/>
                  </a:ext>
                </a:extLst>
              </a:tr>
              <a:tr h="370840">
                <a:tc>
                  <a:txBody>
                    <a:bodyPr/>
                    <a:lstStyle/>
                    <a:p>
                      <a:pPr algn="ctr" rtl="0" fontAlgn="base"/>
                      <a:r>
                        <a:rPr lang="en-US" sz="2400" b="0" i="0">
                          <a:solidFill>
                            <a:srgbClr val="FF0000"/>
                          </a:solidFill>
                          <a:effectLst/>
                          <a:latin typeface="Calibri" panose="020F0502020204030204" pitchFamily="34" charset="0"/>
                        </a:rPr>
                        <a:t>55.89%​</a:t>
                      </a:r>
                      <a:endParaRPr lang="en-US" b="0" i="0">
                        <a:solidFill>
                          <a:srgbClr val="000000"/>
                        </a:solidFill>
                        <a:effectLst/>
                      </a:endParaRPr>
                    </a:p>
                  </a:txBody>
                  <a:tcPr/>
                </a:tc>
                <a:tc>
                  <a:txBody>
                    <a:bodyPr/>
                    <a:lstStyle/>
                    <a:p>
                      <a:pPr algn="ctr" rtl="0" fontAlgn="base"/>
                      <a:r>
                        <a:rPr lang="en-US" sz="2400" b="0" i="0">
                          <a:solidFill>
                            <a:srgbClr val="000000"/>
                          </a:solidFill>
                          <a:effectLst/>
                          <a:latin typeface="Calibri" panose="020F0502020204030204" pitchFamily="34" charset="0"/>
                        </a:rPr>
                        <a:t>54.07%​</a:t>
                      </a:r>
                      <a:endParaRPr lang="en-US" b="0" i="0">
                        <a:solidFill>
                          <a:srgbClr val="000000"/>
                        </a:solidFill>
                        <a:effectLst/>
                      </a:endParaRPr>
                    </a:p>
                  </a:txBody>
                  <a:tcPr/>
                </a:tc>
                <a:tc>
                  <a:txBody>
                    <a:bodyPr/>
                    <a:lstStyle/>
                    <a:p>
                      <a:pPr algn="ctr" rtl="0" fontAlgn="base"/>
                      <a:r>
                        <a:rPr lang="en-US" sz="2400" b="0" i="0">
                          <a:solidFill>
                            <a:srgbClr val="000000"/>
                          </a:solidFill>
                          <a:effectLst/>
                          <a:latin typeface="Calibri" panose="020F0502020204030204" pitchFamily="34" charset="0"/>
                        </a:rPr>
                        <a:t>50.53%​</a:t>
                      </a:r>
                      <a:endParaRPr lang="en-US" b="0" i="0">
                        <a:solidFill>
                          <a:srgbClr val="000000"/>
                        </a:solidFill>
                        <a:effectLst/>
                      </a:endParaRPr>
                    </a:p>
                  </a:txBody>
                  <a:tcPr/>
                </a:tc>
                <a:extLst>
                  <a:ext uri="{0D108BD9-81ED-4DB2-BD59-A6C34878D82A}">
                    <a16:rowId xmlns:a16="http://schemas.microsoft.com/office/drawing/2014/main" val="379661353"/>
                  </a:ext>
                </a:extLst>
              </a:tr>
            </a:tbl>
          </a:graphicData>
        </a:graphic>
      </p:graphicFrame>
      <p:sp>
        <p:nvSpPr>
          <p:cNvPr id="21" name="Oval 20">
            <a:extLst>
              <a:ext uri="{FF2B5EF4-FFF2-40B4-BE49-F238E27FC236}">
                <a16:creationId xmlns:a16="http://schemas.microsoft.com/office/drawing/2014/main" id="{D86B7889-64BA-5681-CB29-574199319E1C}"/>
              </a:ext>
            </a:extLst>
          </p:cNvPr>
          <p:cNvSpPr/>
          <p:nvPr/>
        </p:nvSpPr>
        <p:spPr>
          <a:xfrm>
            <a:off x="3455504" y="1570535"/>
            <a:ext cx="5280992" cy="1198329"/>
          </a:xfrm>
          <a:prstGeom prst="ellipse">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ln w="0"/>
                <a:solidFill>
                  <a:schemeClr val="tx1"/>
                </a:solidFill>
                <a:effectLst>
                  <a:outerShdw blurRad="38100" dist="19050" dir="2700000" algn="tl" rotWithShape="0">
                    <a:schemeClr val="dk1">
                      <a:alpha val="40000"/>
                    </a:schemeClr>
                  </a:outerShdw>
                </a:effectLst>
              </a:rPr>
              <a:t>Linear Regression Model</a:t>
            </a:r>
          </a:p>
        </p:txBody>
      </p:sp>
    </p:spTree>
    <p:extLst>
      <p:ext uri="{BB962C8B-B14F-4D97-AF65-F5344CB8AC3E}">
        <p14:creationId xmlns:p14="http://schemas.microsoft.com/office/powerpoint/2010/main" val="3654267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IT20123468</a:t>
            </a:r>
            <a:r>
              <a:rPr lang="en-US" sz="1800">
                <a:solidFill>
                  <a:schemeClr val="tx1"/>
                </a:solidFill>
              </a:rPr>
              <a:t>   |   </a:t>
            </a:r>
            <a:r>
              <a:rPr lang="en-US" b="1">
                <a:solidFill>
                  <a:schemeClr val="tx1"/>
                </a:solidFill>
              </a:rPr>
              <a:t>Senaweera T.I.S.</a:t>
            </a:r>
            <a:r>
              <a:rPr lang="en-US" sz="1800" b="1">
                <a:solidFill>
                  <a:schemeClr val="tx1"/>
                </a:solidFill>
              </a:rPr>
              <a:t>   </a:t>
            </a:r>
            <a:r>
              <a:rPr lang="en-US" sz="1800">
                <a:solidFill>
                  <a:schemeClr val="tx1"/>
                </a:solidFill>
              </a:rPr>
              <a:t>| </a:t>
            </a:r>
            <a:r>
              <a:rPr kumimoji="0" lang="en-US" sz="1800" b="1" i="0" u="none" strike="noStrike" kern="0" cap="none" spc="0" normalizeH="0" baseline="0" noProof="0">
                <a:ln>
                  <a:noFill/>
                </a:ln>
                <a:solidFill>
                  <a:prstClr val="black"/>
                </a:solidFill>
                <a:effectLst/>
                <a:uLnTx/>
                <a:uFillTx/>
                <a:latin typeface="Cambria"/>
                <a:ea typeface="+mn-ea"/>
                <a:cs typeface="+mn-cs"/>
              </a:rPr>
              <a:t>2023-035</a:t>
            </a:r>
            <a:endParaRPr lang="en-US" sz="1800" b="1">
              <a:solidFill>
                <a:schemeClr val="tx1"/>
              </a:solidFill>
            </a:endParaRPr>
          </a:p>
        </p:txBody>
      </p:sp>
      <p:sp>
        <p:nvSpPr>
          <p:cNvPr id="2" name="Title 1">
            <a:extLst>
              <a:ext uri="{FF2B5EF4-FFF2-40B4-BE49-F238E27FC236}">
                <a16:creationId xmlns:a16="http://schemas.microsoft.com/office/drawing/2014/main" id="{AC63AE84-2826-3361-FF4A-A776B8455DDB}"/>
              </a:ext>
            </a:extLst>
          </p:cNvPr>
          <p:cNvSpPr txBox="1">
            <a:spLocks/>
          </p:cNvSpPr>
          <p:nvPr/>
        </p:nvSpPr>
        <p:spPr>
          <a:xfrm>
            <a:off x="728716" y="106112"/>
            <a:ext cx="10526609" cy="836423"/>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MODEL ASSUMPTION CHECKING</a:t>
            </a:r>
          </a:p>
        </p:txBody>
      </p:sp>
      <p:pic>
        <p:nvPicPr>
          <p:cNvPr id="5" name="Picture 4">
            <a:extLst>
              <a:ext uri="{FF2B5EF4-FFF2-40B4-BE49-F238E27FC236}">
                <a16:creationId xmlns:a16="http://schemas.microsoft.com/office/drawing/2014/main" id="{C150CCE4-2539-3CB0-3D97-A036E86DFFA1}"/>
              </a:ext>
            </a:extLst>
          </p:cNvPr>
          <p:cNvPicPr>
            <a:picLocks noChangeAspect="1"/>
          </p:cNvPicPr>
          <p:nvPr/>
        </p:nvPicPr>
        <p:blipFill>
          <a:blip r:embed="rId3"/>
          <a:stretch>
            <a:fillRect/>
          </a:stretch>
        </p:blipFill>
        <p:spPr>
          <a:xfrm>
            <a:off x="25400" y="1257299"/>
            <a:ext cx="6040617" cy="4027078"/>
          </a:xfrm>
          <a:prstGeom prst="rect">
            <a:avLst/>
          </a:prstGeom>
        </p:spPr>
      </p:pic>
      <p:pic>
        <p:nvPicPr>
          <p:cNvPr id="6" name="Picture 5">
            <a:extLst>
              <a:ext uri="{FF2B5EF4-FFF2-40B4-BE49-F238E27FC236}">
                <a16:creationId xmlns:a16="http://schemas.microsoft.com/office/drawing/2014/main" id="{AFDE97B3-91C8-E24B-604E-4C5CFAC16B53}"/>
              </a:ext>
            </a:extLst>
          </p:cNvPr>
          <p:cNvPicPr>
            <a:picLocks noChangeAspect="1"/>
          </p:cNvPicPr>
          <p:nvPr/>
        </p:nvPicPr>
        <p:blipFill>
          <a:blip r:embed="rId4"/>
          <a:stretch>
            <a:fillRect/>
          </a:stretch>
        </p:blipFill>
        <p:spPr>
          <a:xfrm>
            <a:off x="6125984" y="1257299"/>
            <a:ext cx="6040617" cy="4027078"/>
          </a:xfrm>
          <a:prstGeom prst="rect">
            <a:avLst/>
          </a:prstGeom>
        </p:spPr>
      </p:pic>
      <p:sp>
        <p:nvSpPr>
          <p:cNvPr id="3" name="TextBox 2">
            <a:extLst>
              <a:ext uri="{FF2B5EF4-FFF2-40B4-BE49-F238E27FC236}">
                <a16:creationId xmlns:a16="http://schemas.microsoft.com/office/drawing/2014/main" id="{33AE613C-F529-E59F-30A2-864CDF7BBEB1}"/>
              </a:ext>
            </a:extLst>
          </p:cNvPr>
          <p:cNvSpPr txBox="1"/>
          <p:nvPr/>
        </p:nvSpPr>
        <p:spPr>
          <a:xfrm>
            <a:off x="3208198" y="5657793"/>
            <a:ext cx="5835572" cy="461665"/>
          </a:xfrm>
          <a:prstGeom prst="rect">
            <a:avLst/>
          </a:prstGeom>
          <a:noFill/>
        </p:spPr>
        <p:txBody>
          <a:bodyPr wrap="none" rtlCol="0">
            <a:spAutoFit/>
          </a:bodyPr>
          <a:lstStyle/>
          <a:p>
            <a:r>
              <a:rPr lang="en-US" sz="2400">
                <a:solidFill>
                  <a:srgbClr val="FF0000"/>
                </a:solidFill>
              </a:rPr>
              <a:t>Linear Regression Assumptions are Validated.</a:t>
            </a:r>
          </a:p>
        </p:txBody>
      </p:sp>
    </p:spTree>
    <p:extLst>
      <p:ext uri="{BB962C8B-B14F-4D97-AF65-F5344CB8AC3E}">
        <p14:creationId xmlns:p14="http://schemas.microsoft.com/office/powerpoint/2010/main" val="1030931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659A0C-4EFB-F1E2-56BA-614D88EB0B13}"/>
              </a:ext>
            </a:extLst>
          </p:cNvPr>
          <p:cNvSpPr>
            <a:spLocks noGrp="1"/>
          </p:cNvSpPr>
          <p:nvPr>
            <p:ph type="dt" sz="half" idx="10"/>
          </p:nvPr>
        </p:nvSpPr>
        <p:spPr/>
        <p:txBody>
          <a:bodyPr/>
          <a:lstStyle/>
          <a:p>
            <a:fld id="{0BF0B787-DD14-4577-A0BA-89740B82B9A7}" type="datetime1">
              <a:rPr lang="en-US" smtClean="0"/>
              <a:t>9/8/2023</a:t>
            </a:fld>
            <a:endParaRPr lang="en-US"/>
          </a:p>
        </p:txBody>
      </p:sp>
      <p:sp>
        <p:nvSpPr>
          <p:cNvPr id="3" name="Slide Number Placeholder 2">
            <a:extLst>
              <a:ext uri="{FF2B5EF4-FFF2-40B4-BE49-F238E27FC236}">
                <a16:creationId xmlns:a16="http://schemas.microsoft.com/office/drawing/2014/main" id="{8DC6F03F-253C-F397-5EF3-E24597F2AF3B}"/>
              </a:ext>
            </a:extLst>
          </p:cNvPr>
          <p:cNvSpPr>
            <a:spLocks noGrp="1"/>
          </p:cNvSpPr>
          <p:nvPr>
            <p:ph type="sldNum" sz="quarter" idx="12"/>
          </p:nvPr>
        </p:nvSpPr>
        <p:spPr/>
        <p:txBody>
          <a:bodyPr/>
          <a:lstStyle/>
          <a:p>
            <a:fld id="{D57F1E4F-1CFF-5643-939E-217C01CDF565}" type="slidenum">
              <a:rPr lang="en-US" smtClean="0"/>
              <a:pPr/>
              <a:t>5</a:t>
            </a:fld>
            <a:endParaRPr lang="en-US"/>
          </a:p>
        </p:txBody>
      </p:sp>
      <p:sp>
        <p:nvSpPr>
          <p:cNvPr id="4" name="Title 1">
            <a:extLst>
              <a:ext uri="{FF2B5EF4-FFF2-40B4-BE49-F238E27FC236}">
                <a16:creationId xmlns:a16="http://schemas.microsoft.com/office/drawing/2014/main" id="{B31C16EF-3BC3-E3CD-72C9-838DA0B5E61A}"/>
              </a:ext>
            </a:extLst>
          </p:cNvPr>
          <p:cNvSpPr txBox="1">
            <a:spLocks/>
          </p:cNvSpPr>
          <p:nvPr/>
        </p:nvSpPr>
        <p:spPr>
          <a:xfrm>
            <a:off x="2004811" y="165013"/>
            <a:ext cx="8596668" cy="13208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t>What do you think?</a:t>
            </a:r>
          </a:p>
        </p:txBody>
      </p:sp>
      <p:sp>
        <p:nvSpPr>
          <p:cNvPr id="5" name="Text Placeholder 2">
            <a:extLst>
              <a:ext uri="{FF2B5EF4-FFF2-40B4-BE49-F238E27FC236}">
                <a16:creationId xmlns:a16="http://schemas.microsoft.com/office/drawing/2014/main" id="{F6F3914D-CD7F-D11A-A5F6-F8CEE624451F}"/>
              </a:ext>
            </a:extLst>
          </p:cNvPr>
          <p:cNvSpPr txBox="1">
            <a:spLocks/>
          </p:cNvSpPr>
          <p:nvPr/>
        </p:nvSpPr>
        <p:spPr>
          <a:xfrm>
            <a:off x="836612" y="1290246"/>
            <a:ext cx="5157787" cy="82391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t>Paragraph</a:t>
            </a:r>
          </a:p>
        </p:txBody>
      </p:sp>
      <p:sp>
        <p:nvSpPr>
          <p:cNvPr id="6" name="Content Placeholder 3">
            <a:extLst>
              <a:ext uri="{FF2B5EF4-FFF2-40B4-BE49-F238E27FC236}">
                <a16:creationId xmlns:a16="http://schemas.microsoft.com/office/drawing/2014/main" id="{A545A3CE-4BB0-9602-0FB1-CEDF2D543B6E}"/>
              </a:ext>
            </a:extLst>
          </p:cNvPr>
          <p:cNvSpPr txBox="1">
            <a:spLocks/>
          </p:cNvSpPr>
          <p:nvPr/>
        </p:nvSpPr>
        <p:spPr>
          <a:xfrm>
            <a:off x="533400" y="2147049"/>
            <a:ext cx="5157787" cy="3684588"/>
          </a:xfrm>
          <a:prstGeom prst="rect">
            <a:avLst/>
          </a:prstGeom>
        </p:spPr>
        <p:txBody>
          <a:bodyPr>
            <a:normAutofit fontScale="4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atin typeface="Sitka Small Semibold" panose="020B0604020202020204" pitchFamily="2" charset="0"/>
              </a:rPr>
              <a:t>Data mining techniques are used to extract valuable information and insights from large datasets. These techniques can include machine learning algorithms, statistical analysis, clustering, association rule mining, and more. Some common techniques include association rule mining, which discovers relationships between variables, and clustering, which groups similar data points. Other techniques include classification, regression, decision trees, neural networks, text mining, time series analysis, anomaly detection, and ensemble methods. These techniques are applied in various fields such as finance, healthcare, marketing, and many more to gain insights and make data-driven decisions. By analyzing large datasets, data mining techniques can reveal patterns and trends that may be difficult to discern through manual analysis, leading to more efficient and effective decision making</a:t>
            </a:r>
            <a:r>
              <a:rPr lang="en-US">
                <a:solidFill>
                  <a:srgbClr val="D1D5DB"/>
                </a:solidFill>
                <a:latin typeface="Söhne"/>
              </a:rPr>
              <a:t>.</a:t>
            </a:r>
            <a:endParaRPr lang="en-US"/>
          </a:p>
        </p:txBody>
      </p:sp>
      <p:sp>
        <p:nvSpPr>
          <p:cNvPr id="7" name="Text Placeholder 4">
            <a:extLst>
              <a:ext uri="{FF2B5EF4-FFF2-40B4-BE49-F238E27FC236}">
                <a16:creationId xmlns:a16="http://schemas.microsoft.com/office/drawing/2014/main" id="{2027A5A9-C0A8-F643-549A-8B1B36B68999}"/>
              </a:ext>
            </a:extLst>
          </p:cNvPr>
          <p:cNvSpPr txBox="1">
            <a:spLocks/>
          </p:cNvSpPr>
          <p:nvPr/>
        </p:nvSpPr>
        <p:spPr>
          <a:xfrm>
            <a:off x="6547673" y="1331024"/>
            <a:ext cx="5183188" cy="823912"/>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t>Mind Map</a:t>
            </a:r>
          </a:p>
        </p:txBody>
      </p:sp>
      <p:pic>
        <p:nvPicPr>
          <p:cNvPr id="8" name="Content Placeholder 7" descr="Diagram&#10;&#10;Description automatically generated">
            <a:extLst>
              <a:ext uri="{FF2B5EF4-FFF2-40B4-BE49-F238E27FC236}">
                <a16:creationId xmlns:a16="http://schemas.microsoft.com/office/drawing/2014/main" id="{D29AB279-3C20-9DF8-9E30-A3B472955A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6775" y="2114158"/>
            <a:ext cx="5484985" cy="3709593"/>
          </a:xfrm>
          <a:prstGeom prst="rect">
            <a:avLst/>
          </a:prstGeom>
        </p:spPr>
      </p:pic>
      <p:cxnSp>
        <p:nvCxnSpPr>
          <p:cNvPr id="9" name="Straight Connector 8">
            <a:extLst>
              <a:ext uri="{FF2B5EF4-FFF2-40B4-BE49-F238E27FC236}">
                <a16:creationId xmlns:a16="http://schemas.microsoft.com/office/drawing/2014/main" id="{6250A0E1-0835-2DF3-AE35-CE930252CDA9}"/>
              </a:ext>
            </a:extLst>
          </p:cNvPr>
          <p:cNvCxnSpPr>
            <a:cxnSpLocks/>
          </p:cNvCxnSpPr>
          <p:nvPr/>
        </p:nvCxnSpPr>
        <p:spPr>
          <a:xfrm flipH="1">
            <a:off x="6083932" y="1381539"/>
            <a:ext cx="12068" cy="4989444"/>
          </a:xfrm>
          <a:prstGeom prst="line">
            <a:avLst/>
          </a:prstGeom>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CC5BDFDC-26A0-5021-BD00-215B2F41556B}"/>
              </a:ext>
            </a:extLst>
          </p:cNvPr>
          <p:cNvSpPr/>
          <p:nvPr/>
        </p:nvSpPr>
        <p:spPr>
          <a:xfrm>
            <a:off x="3139490"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IT20133504</a:t>
            </a:r>
            <a:r>
              <a:rPr lang="en-US" sz="1800">
                <a:solidFill>
                  <a:schemeClr val="tx1"/>
                </a:solidFill>
              </a:rPr>
              <a:t>  |   </a:t>
            </a:r>
            <a:r>
              <a:rPr lang="en-US" sz="1800" b="1">
                <a:solidFill>
                  <a:schemeClr val="tx1"/>
                </a:solidFill>
              </a:rPr>
              <a:t>Weerasekara N.N.   </a:t>
            </a:r>
            <a:r>
              <a:rPr lang="en-US" sz="1800">
                <a:solidFill>
                  <a:schemeClr val="tx1"/>
                </a:solidFill>
              </a:rPr>
              <a:t>|   </a:t>
            </a:r>
            <a:r>
              <a:rPr lang="en-US" sz="1800" b="0">
                <a:solidFill>
                  <a:schemeClr val="tx1"/>
                </a:solidFill>
              </a:rPr>
              <a:t>TMP-23-035</a:t>
            </a:r>
          </a:p>
        </p:txBody>
      </p:sp>
    </p:spTree>
    <p:extLst>
      <p:ext uri="{BB962C8B-B14F-4D97-AF65-F5344CB8AC3E}">
        <p14:creationId xmlns:p14="http://schemas.microsoft.com/office/powerpoint/2010/main" val="3334722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IT20123468</a:t>
            </a:r>
            <a:r>
              <a:rPr lang="en-US" sz="1800">
                <a:solidFill>
                  <a:schemeClr val="tx1"/>
                </a:solidFill>
              </a:rPr>
              <a:t>   |   </a:t>
            </a:r>
            <a:r>
              <a:rPr lang="en-US" b="1">
                <a:solidFill>
                  <a:schemeClr val="tx1"/>
                </a:solidFill>
              </a:rPr>
              <a:t>Senaweera T.I.S.</a:t>
            </a:r>
            <a:r>
              <a:rPr lang="en-US" sz="1800" b="1">
                <a:solidFill>
                  <a:schemeClr val="tx1"/>
                </a:solidFill>
              </a:rPr>
              <a:t>   </a:t>
            </a:r>
            <a:r>
              <a:rPr lang="en-US" sz="1800">
                <a:solidFill>
                  <a:schemeClr val="tx1"/>
                </a:solidFill>
              </a:rPr>
              <a:t>| </a:t>
            </a:r>
            <a:r>
              <a:rPr kumimoji="0" lang="en-US" sz="1800" b="1" i="0" u="none" strike="noStrike" kern="0" cap="none" spc="0" normalizeH="0" baseline="0" noProof="0">
                <a:ln>
                  <a:noFill/>
                </a:ln>
                <a:solidFill>
                  <a:prstClr val="black"/>
                </a:solidFill>
                <a:effectLst/>
                <a:uLnTx/>
                <a:uFillTx/>
                <a:latin typeface="Cambria"/>
                <a:ea typeface="+mn-ea"/>
                <a:cs typeface="+mn-cs"/>
              </a:rPr>
              <a:t>2023-035</a:t>
            </a:r>
            <a:endParaRPr lang="en-US" sz="1800" b="1">
              <a:solidFill>
                <a:schemeClr val="tx1"/>
              </a:solidFill>
            </a:endParaRPr>
          </a:p>
        </p:txBody>
      </p:sp>
      <p:sp>
        <p:nvSpPr>
          <p:cNvPr id="3" name="Title 1">
            <a:extLst>
              <a:ext uri="{FF2B5EF4-FFF2-40B4-BE49-F238E27FC236}">
                <a16:creationId xmlns:a16="http://schemas.microsoft.com/office/drawing/2014/main" id="{4A55037C-D0BA-DFA7-2D00-5FB01D75898B}"/>
              </a:ext>
            </a:extLst>
          </p:cNvPr>
          <p:cNvSpPr txBox="1">
            <a:spLocks/>
          </p:cNvSpPr>
          <p:nvPr/>
        </p:nvSpPr>
        <p:spPr>
          <a:xfrm>
            <a:off x="728716" y="190520"/>
            <a:ext cx="10526609" cy="1200329"/>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PROTOTYPE </a:t>
            </a:r>
            <a:r>
              <a:rPr lang="en-US" b="1"/>
              <a:t>VS</a:t>
            </a:r>
            <a:r>
              <a:rPr lang="en-US" sz="6000" b="1"/>
              <a:t> UI DESIGN</a:t>
            </a:r>
          </a:p>
        </p:txBody>
      </p:sp>
      <p:sp>
        <p:nvSpPr>
          <p:cNvPr id="8" name="TextBox 7">
            <a:extLst>
              <a:ext uri="{FF2B5EF4-FFF2-40B4-BE49-F238E27FC236}">
                <a16:creationId xmlns:a16="http://schemas.microsoft.com/office/drawing/2014/main" id="{BFEA33EE-13F8-8B64-D553-9F8AF74FDB85}"/>
              </a:ext>
            </a:extLst>
          </p:cNvPr>
          <p:cNvSpPr txBox="1"/>
          <p:nvPr/>
        </p:nvSpPr>
        <p:spPr>
          <a:xfrm>
            <a:off x="4220925" y="5767951"/>
            <a:ext cx="3401509" cy="584775"/>
          </a:xfrm>
          <a:prstGeom prst="rect">
            <a:avLst/>
          </a:prstGeom>
          <a:noFill/>
        </p:spPr>
        <p:txBody>
          <a:bodyPr wrap="none" rtlCol="0">
            <a:spAutoFit/>
          </a:bodyPr>
          <a:lstStyle/>
          <a:p>
            <a:r>
              <a:rPr lang="en-US" sz="3200" b="1">
                <a:solidFill>
                  <a:schemeClr val="accent5">
                    <a:lumMod val="50000"/>
                  </a:schemeClr>
                </a:solidFill>
              </a:rPr>
              <a:t>UI Implementation</a:t>
            </a:r>
          </a:p>
        </p:txBody>
      </p:sp>
      <p:sp>
        <p:nvSpPr>
          <p:cNvPr id="9" name="TextBox 8">
            <a:extLst>
              <a:ext uri="{FF2B5EF4-FFF2-40B4-BE49-F238E27FC236}">
                <a16:creationId xmlns:a16="http://schemas.microsoft.com/office/drawing/2014/main" id="{A99BB4E5-D2EE-5A46-0A2F-E58793270CD5}"/>
              </a:ext>
            </a:extLst>
          </p:cNvPr>
          <p:cNvSpPr txBox="1"/>
          <p:nvPr/>
        </p:nvSpPr>
        <p:spPr>
          <a:xfrm>
            <a:off x="225083" y="1098461"/>
            <a:ext cx="3123547" cy="584775"/>
          </a:xfrm>
          <a:prstGeom prst="rect">
            <a:avLst/>
          </a:prstGeom>
          <a:noFill/>
        </p:spPr>
        <p:txBody>
          <a:bodyPr wrap="none" rtlCol="0">
            <a:spAutoFit/>
          </a:bodyPr>
          <a:lstStyle/>
          <a:p>
            <a:r>
              <a:rPr lang="en-US" sz="3200" b="1">
                <a:solidFill>
                  <a:schemeClr val="accent5">
                    <a:lumMod val="50000"/>
                  </a:schemeClr>
                </a:solidFill>
              </a:rPr>
              <a:t>Prototype Design</a:t>
            </a:r>
          </a:p>
        </p:txBody>
      </p:sp>
      <p:pic>
        <p:nvPicPr>
          <p:cNvPr id="6" name="Picture 5" descr="A screenshot of a data management system&#10;&#10;Description automatically generated">
            <a:extLst>
              <a:ext uri="{FF2B5EF4-FFF2-40B4-BE49-F238E27FC236}">
                <a16:creationId xmlns:a16="http://schemas.microsoft.com/office/drawing/2014/main" id="{17CCBD65-B912-4ACA-8687-1200ED2597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020" y="935891"/>
            <a:ext cx="4392847" cy="5556983"/>
          </a:xfrm>
          <a:prstGeom prst="rect">
            <a:avLst/>
          </a:prstGeom>
        </p:spPr>
      </p:pic>
      <p:pic>
        <p:nvPicPr>
          <p:cNvPr id="13" name="Picture 12" descr="A screenshot of a software process modeling&#10;&#10;Description automatically generated">
            <a:extLst>
              <a:ext uri="{FF2B5EF4-FFF2-40B4-BE49-F238E27FC236}">
                <a16:creationId xmlns:a16="http://schemas.microsoft.com/office/drawing/2014/main" id="{78615881-E331-58D1-1E20-43C2704C87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038" y="1640741"/>
            <a:ext cx="5725944" cy="3830280"/>
          </a:xfrm>
          <a:prstGeom prst="rect">
            <a:avLst/>
          </a:prstGeom>
        </p:spPr>
      </p:pic>
    </p:spTree>
    <p:extLst>
      <p:ext uri="{BB962C8B-B14F-4D97-AF65-F5344CB8AC3E}">
        <p14:creationId xmlns:p14="http://schemas.microsoft.com/office/powerpoint/2010/main" val="5297179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IT20123468</a:t>
            </a:r>
            <a:r>
              <a:rPr lang="en-US" sz="1800">
                <a:solidFill>
                  <a:schemeClr val="tx1"/>
                </a:solidFill>
              </a:rPr>
              <a:t>   |   </a:t>
            </a:r>
            <a:r>
              <a:rPr lang="en-US" b="1">
                <a:solidFill>
                  <a:schemeClr val="tx1"/>
                </a:solidFill>
              </a:rPr>
              <a:t>Senaweera T.I.S.</a:t>
            </a:r>
            <a:r>
              <a:rPr lang="en-US" sz="1800" b="1">
                <a:solidFill>
                  <a:schemeClr val="tx1"/>
                </a:solidFill>
              </a:rPr>
              <a:t>   </a:t>
            </a:r>
            <a:r>
              <a:rPr lang="en-US" sz="1800">
                <a:solidFill>
                  <a:schemeClr val="tx1"/>
                </a:solidFill>
              </a:rPr>
              <a:t>| </a:t>
            </a:r>
            <a:r>
              <a:rPr kumimoji="0" lang="en-US" sz="1800" b="1" i="0" u="none" strike="noStrike" kern="0" cap="none" spc="0" normalizeH="0" baseline="0" noProof="0">
                <a:ln>
                  <a:noFill/>
                </a:ln>
                <a:solidFill>
                  <a:prstClr val="black"/>
                </a:solidFill>
                <a:effectLst/>
                <a:uLnTx/>
                <a:uFillTx/>
                <a:latin typeface="Cambria"/>
                <a:ea typeface="+mn-ea"/>
                <a:cs typeface="+mn-cs"/>
              </a:rPr>
              <a:t>2023-035</a:t>
            </a:r>
            <a:endParaRPr lang="en-US" sz="1800" b="1">
              <a:solidFill>
                <a:schemeClr val="tx1"/>
              </a:solidFill>
            </a:endParaRPr>
          </a:p>
        </p:txBody>
      </p:sp>
      <p:sp>
        <p:nvSpPr>
          <p:cNvPr id="2" name="Title 1">
            <a:extLst>
              <a:ext uri="{FF2B5EF4-FFF2-40B4-BE49-F238E27FC236}">
                <a16:creationId xmlns:a16="http://schemas.microsoft.com/office/drawing/2014/main" id="{40FE90E8-5E17-909C-F247-6C9C4E9F2C66}"/>
              </a:ext>
            </a:extLst>
          </p:cNvPr>
          <p:cNvSpPr txBox="1">
            <a:spLocks/>
          </p:cNvSpPr>
          <p:nvPr/>
        </p:nvSpPr>
        <p:spPr>
          <a:xfrm>
            <a:off x="594946" y="176452"/>
            <a:ext cx="11002107" cy="1200329"/>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NON-FUNCTIONAL REQUIREMENTS</a:t>
            </a:r>
          </a:p>
        </p:txBody>
      </p:sp>
      <p:sp>
        <p:nvSpPr>
          <p:cNvPr id="5" name="TextBox 4">
            <a:extLst>
              <a:ext uri="{FF2B5EF4-FFF2-40B4-BE49-F238E27FC236}">
                <a16:creationId xmlns:a16="http://schemas.microsoft.com/office/drawing/2014/main" id="{A403178D-6519-0B02-61D8-929A1DA6A7C5}"/>
              </a:ext>
            </a:extLst>
          </p:cNvPr>
          <p:cNvSpPr txBox="1"/>
          <p:nvPr/>
        </p:nvSpPr>
        <p:spPr>
          <a:xfrm>
            <a:off x="1201029" y="2013228"/>
            <a:ext cx="10396024" cy="2831544"/>
          </a:xfrm>
          <a:prstGeom prst="rect">
            <a:avLst/>
          </a:prstGeom>
          <a:noFill/>
        </p:spPr>
        <p:txBody>
          <a:bodyPr wrap="square">
            <a:spAutoFit/>
          </a:bodyPr>
          <a:lstStyle/>
          <a:p>
            <a:pPr marL="285750" indent="-285750">
              <a:buFont typeface="Arial" panose="020B0604020202020204" pitchFamily="34" charset="0"/>
              <a:buChar char="•"/>
            </a:pPr>
            <a:r>
              <a:rPr lang="en-US" sz="3200"/>
              <a:t>User-friendly and visually appealing interface.</a:t>
            </a:r>
          </a:p>
          <a:p>
            <a:pPr marL="285750" indent="-285750">
              <a:buFont typeface="Arial" panose="020B0604020202020204" pitchFamily="34" charset="0"/>
              <a:buChar char="•"/>
            </a:pPr>
            <a:r>
              <a:rPr lang="en-US" sz="3200"/>
              <a:t>Modularity of components for easy maintenance.</a:t>
            </a:r>
          </a:p>
          <a:p>
            <a:pPr marL="285750" indent="-285750">
              <a:buFont typeface="Arial" panose="020B0604020202020204" pitchFamily="34" charset="0"/>
              <a:buChar char="•"/>
            </a:pPr>
            <a:r>
              <a:rPr lang="en-US" sz="3200"/>
              <a:t>Availability, ensuring students can access it when needed.</a:t>
            </a:r>
          </a:p>
          <a:p>
            <a:pPr marL="285750" indent="-285750">
              <a:buFont typeface="Arial" panose="020B0604020202020204" pitchFamily="34" charset="0"/>
              <a:buChar char="•"/>
            </a:pPr>
            <a:r>
              <a:rPr lang="en-US" sz="3200"/>
              <a:t>Ensure only authenticated users can access their data, and they have the right permissions.</a:t>
            </a:r>
          </a:p>
          <a:p>
            <a:endParaRPr lang="en-US"/>
          </a:p>
        </p:txBody>
      </p:sp>
    </p:spTree>
    <p:extLst>
      <p:ext uri="{BB962C8B-B14F-4D97-AF65-F5344CB8AC3E}">
        <p14:creationId xmlns:p14="http://schemas.microsoft.com/office/powerpoint/2010/main" val="17900448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IT20123468</a:t>
            </a:r>
            <a:r>
              <a:rPr lang="en-US" sz="1800">
                <a:solidFill>
                  <a:schemeClr val="tx1"/>
                </a:solidFill>
              </a:rPr>
              <a:t>   |   </a:t>
            </a:r>
            <a:r>
              <a:rPr lang="en-US" b="1">
                <a:solidFill>
                  <a:schemeClr val="tx1"/>
                </a:solidFill>
              </a:rPr>
              <a:t>Senaweera T.I.S.</a:t>
            </a:r>
            <a:r>
              <a:rPr lang="en-US" sz="1800" b="1">
                <a:solidFill>
                  <a:schemeClr val="tx1"/>
                </a:solidFill>
              </a:rPr>
              <a:t>   </a:t>
            </a:r>
            <a:r>
              <a:rPr lang="en-US" sz="1800">
                <a:solidFill>
                  <a:schemeClr val="tx1"/>
                </a:solidFill>
              </a:rPr>
              <a:t>| </a:t>
            </a:r>
            <a:r>
              <a:rPr kumimoji="0" lang="en-US" sz="1800" b="1" i="0" u="none" strike="noStrike" kern="0" cap="none" spc="0" normalizeH="0" baseline="0" noProof="0">
                <a:ln>
                  <a:noFill/>
                </a:ln>
                <a:solidFill>
                  <a:prstClr val="black"/>
                </a:solidFill>
                <a:effectLst/>
                <a:uLnTx/>
                <a:uFillTx/>
                <a:latin typeface="Cambria"/>
                <a:ea typeface="+mn-ea"/>
                <a:cs typeface="+mn-cs"/>
              </a:rPr>
              <a:t>2023-035</a:t>
            </a:r>
            <a:endParaRPr lang="en-US" sz="1800" b="1">
              <a:solidFill>
                <a:schemeClr val="tx1"/>
              </a:solidFill>
            </a:endParaRPr>
          </a:p>
        </p:txBody>
      </p:sp>
      <p:sp>
        <p:nvSpPr>
          <p:cNvPr id="3" name="Title 1">
            <a:extLst>
              <a:ext uri="{FF2B5EF4-FFF2-40B4-BE49-F238E27FC236}">
                <a16:creationId xmlns:a16="http://schemas.microsoft.com/office/drawing/2014/main" id="{10688C06-79E4-DE70-E2D0-5C4D53CEFE92}"/>
              </a:ext>
            </a:extLst>
          </p:cNvPr>
          <p:cNvSpPr txBox="1">
            <a:spLocks/>
          </p:cNvSpPr>
          <p:nvPr/>
        </p:nvSpPr>
        <p:spPr>
          <a:xfrm>
            <a:off x="594946" y="176452"/>
            <a:ext cx="11002107" cy="1200329"/>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FUTURE WORK</a:t>
            </a:r>
          </a:p>
        </p:txBody>
      </p:sp>
      <p:sp>
        <p:nvSpPr>
          <p:cNvPr id="2" name="TextBox 1">
            <a:extLst>
              <a:ext uri="{FF2B5EF4-FFF2-40B4-BE49-F238E27FC236}">
                <a16:creationId xmlns:a16="http://schemas.microsoft.com/office/drawing/2014/main" id="{162BF9EC-4BDE-A5BF-BA23-C5A7FADDF4F8}"/>
              </a:ext>
            </a:extLst>
          </p:cNvPr>
          <p:cNvSpPr txBox="1"/>
          <p:nvPr/>
        </p:nvSpPr>
        <p:spPr>
          <a:xfrm>
            <a:off x="1201029" y="2013228"/>
            <a:ext cx="10396024" cy="2339102"/>
          </a:xfrm>
          <a:prstGeom prst="rect">
            <a:avLst/>
          </a:prstGeom>
          <a:noFill/>
        </p:spPr>
        <p:txBody>
          <a:bodyPr wrap="square">
            <a:spAutoFit/>
          </a:bodyPr>
          <a:lstStyle/>
          <a:p>
            <a:pPr marL="285750" indent="-285750">
              <a:buFont typeface="Arial" panose="020B0604020202020204" pitchFamily="34" charset="0"/>
              <a:buChar char="•"/>
            </a:pPr>
            <a:r>
              <a:rPr lang="en-US" sz="3200"/>
              <a:t>Use other modeling techniques - Decision tree regression, random forest regression.</a:t>
            </a:r>
          </a:p>
          <a:p>
            <a:pPr marL="285750" indent="-285750">
              <a:buFont typeface="Arial" panose="020B0604020202020204" pitchFamily="34" charset="0"/>
              <a:buChar char="•"/>
            </a:pPr>
            <a:r>
              <a:rPr lang="en-US" sz="3200"/>
              <a:t>Enhance dashboard visualization.</a:t>
            </a:r>
          </a:p>
          <a:p>
            <a:pPr marL="285750" indent="-285750">
              <a:buFont typeface="Arial" panose="020B0604020202020204" pitchFamily="34" charset="0"/>
              <a:buChar char="•"/>
            </a:pPr>
            <a:r>
              <a:rPr lang="en-US" sz="3200"/>
              <a:t>Testing.</a:t>
            </a:r>
          </a:p>
          <a:p>
            <a:endParaRPr lang="en-US"/>
          </a:p>
        </p:txBody>
      </p:sp>
    </p:spTree>
    <p:extLst>
      <p:ext uri="{BB962C8B-B14F-4D97-AF65-F5344CB8AC3E}">
        <p14:creationId xmlns:p14="http://schemas.microsoft.com/office/powerpoint/2010/main" val="28330048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IT20123468</a:t>
            </a:r>
            <a:r>
              <a:rPr lang="en-US" sz="1800">
                <a:solidFill>
                  <a:schemeClr val="tx1"/>
                </a:solidFill>
              </a:rPr>
              <a:t>   |   </a:t>
            </a:r>
            <a:r>
              <a:rPr lang="en-US" b="1">
                <a:solidFill>
                  <a:schemeClr val="tx1"/>
                </a:solidFill>
              </a:rPr>
              <a:t>Senaweera T.I.S.</a:t>
            </a:r>
            <a:r>
              <a:rPr lang="en-US" sz="1800" b="1">
                <a:solidFill>
                  <a:schemeClr val="tx1"/>
                </a:solidFill>
              </a:rPr>
              <a:t>   </a:t>
            </a:r>
            <a:r>
              <a:rPr lang="en-US" sz="1800">
                <a:solidFill>
                  <a:schemeClr val="tx1"/>
                </a:solidFill>
              </a:rPr>
              <a:t>| </a:t>
            </a:r>
            <a:r>
              <a:rPr kumimoji="0" lang="en-US" sz="1800" b="1" i="0" u="none" strike="noStrike" kern="0" cap="none" spc="0" normalizeH="0" baseline="0" noProof="0">
                <a:ln>
                  <a:noFill/>
                </a:ln>
                <a:solidFill>
                  <a:prstClr val="black"/>
                </a:solidFill>
                <a:effectLst/>
                <a:uLnTx/>
                <a:uFillTx/>
                <a:latin typeface="Cambria"/>
                <a:ea typeface="+mn-ea"/>
                <a:cs typeface="+mn-cs"/>
              </a:rPr>
              <a:t>2023-035</a:t>
            </a:r>
            <a:endParaRPr lang="en-US" sz="1800" b="1">
              <a:solidFill>
                <a:schemeClr val="tx1"/>
              </a:solidFill>
            </a:endParaRPr>
          </a:p>
        </p:txBody>
      </p:sp>
      <p:sp>
        <p:nvSpPr>
          <p:cNvPr id="3" name="Title 1">
            <a:extLst>
              <a:ext uri="{FF2B5EF4-FFF2-40B4-BE49-F238E27FC236}">
                <a16:creationId xmlns:a16="http://schemas.microsoft.com/office/drawing/2014/main" id="{10688C06-79E4-DE70-E2D0-5C4D53CEFE92}"/>
              </a:ext>
            </a:extLst>
          </p:cNvPr>
          <p:cNvSpPr txBox="1">
            <a:spLocks/>
          </p:cNvSpPr>
          <p:nvPr/>
        </p:nvSpPr>
        <p:spPr>
          <a:xfrm>
            <a:off x="594946" y="176452"/>
            <a:ext cx="11002107" cy="1200329"/>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REFERENCES</a:t>
            </a:r>
          </a:p>
        </p:txBody>
      </p:sp>
      <p:sp>
        <p:nvSpPr>
          <p:cNvPr id="2" name="TextBox 1">
            <a:extLst>
              <a:ext uri="{FF2B5EF4-FFF2-40B4-BE49-F238E27FC236}">
                <a16:creationId xmlns:a16="http://schemas.microsoft.com/office/drawing/2014/main" id="{EB6A3AAE-0D7E-9C4E-E26F-C551CAADE1F1}"/>
              </a:ext>
            </a:extLst>
          </p:cNvPr>
          <p:cNvSpPr txBox="1"/>
          <p:nvPr/>
        </p:nvSpPr>
        <p:spPr>
          <a:xfrm>
            <a:off x="1126434" y="1376781"/>
            <a:ext cx="9939130" cy="3785652"/>
          </a:xfrm>
          <a:prstGeom prst="rect">
            <a:avLst/>
          </a:prstGeom>
          <a:noFill/>
        </p:spPr>
        <p:txBody>
          <a:bodyPr wrap="square" rtlCol="0">
            <a:spAutoFit/>
          </a:bodyPr>
          <a:lstStyle/>
          <a:p>
            <a:pPr marL="285750" indent="-285750">
              <a:buFont typeface="Arial" panose="020B0604020202020204" pitchFamily="34" charset="0"/>
              <a:buChar char="•"/>
            </a:pPr>
            <a:r>
              <a:rPr lang="en-US" sz="2000"/>
              <a:t>G. N. R. Prasad, “Evaluating student performance based on bloom’s taxonomy levels,” in Journal of Physics: Conference Series, IOP Publishing Ltd, Mar. 2021. </a:t>
            </a:r>
            <a:r>
              <a:rPr lang="en-US" sz="2000" err="1"/>
              <a:t>doi</a:t>
            </a:r>
            <a:r>
              <a:rPr lang="en-US" sz="2000"/>
              <a:t>: 10.1088/1742-6596/1797/1/012063.</a:t>
            </a:r>
          </a:p>
          <a:p>
            <a:pPr marL="285750" indent="-285750">
              <a:buFont typeface="Arial" panose="020B0604020202020204" pitchFamily="34" charset="0"/>
              <a:buChar char="•"/>
            </a:pPr>
            <a:r>
              <a:rPr lang="en-US" sz="2000"/>
              <a:t>H. </a:t>
            </a:r>
            <a:r>
              <a:rPr lang="en-US" sz="2000" err="1"/>
              <a:t>Darman</a:t>
            </a:r>
            <a:r>
              <a:rPr lang="en-US" sz="2000"/>
              <a:t>, S. Musa, R. Ramasamy, and R. Rajeswari, “Predicting Students’ Final Grade in Mathematics Module using Multiple Linear Regression,” 2019.</a:t>
            </a:r>
          </a:p>
          <a:p>
            <a:pPr marL="285750" indent="-285750">
              <a:buFont typeface="Arial" panose="020B0604020202020204" pitchFamily="34" charset="0"/>
              <a:buChar char="•"/>
            </a:pPr>
            <a:r>
              <a:rPr lang="en-US" sz="2000"/>
              <a:t>M. A. </a:t>
            </a:r>
            <a:r>
              <a:rPr lang="en-US" sz="2000" err="1"/>
              <a:t>Ma’sum</a:t>
            </a:r>
            <a:r>
              <a:rPr lang="en-US" sz="2000"/>
              <a:t>, “Predicting Student Achievement before Final Exam: A Regression-Based Approach,” in 2022 2nd International Conference on Information Technology and Education, 2022.</a:t>
            </a:r>
          </a:p>
          <a:p>
            <a:pPr marL="285750" indent="-285750">
              <a:buFont typeface="Arial" panose="020B0604020202020204" pitchFamily="34" charset="0"/>
              <a:buChar char="•"/>
            </a:pPr>
            <a:r>
              <a:rPr lang="en-US" sz="2000"/>
              <a:t>“Exponentially Weighted Moving Average (EWMA),” Corporate Finance Institute, CFI Team. Accessed: Aug. 2023. [Online]. Available: https://corporatefinanceinstitute.com/resources/capital-markets/exponentially-weighted-moving-average-ewma/</a:t>
            </a:r>
          </a:p>
        </p:txBody>
      </p:sp>
    </p:spTree>
    <p:extLst>
      <p:ext uri="{BB962C8B-B14F-4D97-AF65-F5344CB8AC3E}">
        <p14:creationId xmlns:p14="http://schemas.microsoft.com/office/powerpoint/2010/main" val="36642250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1AAE000B-C397-0378-7AB9-524BF9800D72}"/>
              </a:ext>
            </a:extLst>
          </p:cNvPr>
          <p:cNvSpPr txBox="1">
            <a:spLocks/>
          </p:cNvSpPr>
          <p:nvPr/>
        </p:nvSpPr>
        <p:spPr>
          <a:xfrm>
            <a:off x="963084" y="2837087"/>
            <a:ext cx="10363200" cy="1362075"/>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all" spc="0" normalizeH="0" baseline="0" noProof="0">
                <a:ln>
                  <a:noFill/>
                </a:ln>
                <a:solidFill>
                  <a:sysClr val="windowText" lastClr="000000"/>
                </a:solidFill>
                <a:effectLst/>
                <a:uLnTx/>
                <a:uFillTx/>
                <a:latin typeface="Adobe Devanagari" pitchFamily="18" charset="0"/>
                <a:ea typeface="+mj-ea"/>
              </a:rPr>
              <a:t>IT20133368 | Wijayasena w.d.n.d.t</a:t>
            </a:r>
          </a:p>
        </p:txBody>
      </p:sp>
      <p:sp>
        <p:nvSpPr>
          <p:cNvPr id="4" name="Text Placeholder 5">
            <a:extLst>
              <a:ext uri="{FF2B5EF4-FFF2-40B4-BE49-F238E27FC236}">
                <a16:creationId xmlns:a16="http://schemas.microsoft.com/office/drawing/2014/main" id="{2EB1963D-14CA-7C81-CCAC-903F576D586E}"/>
              </a:ext>
            </a:extLst>
          </p:cNvPr>
          <p:cNvSpPr txBox="1">
            <a:spLocks/>
          </p:cNvSpPr>
          <p:nvPr/>
        </p:nvSpPr>
        <p:spPr>
          <a:xfrm>
            <a:off x="963084" y="4237261"/>
            <a:ext cx="10363200" cy="1500187"/>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Wingdings" pitchFamily="2" charset="2"/>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Wingdings" pitchFamily="2" charset="2"/>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a:ln>
                  <a:noFill/>
                </a:ln>
                <a:solidFill>
                  <a:sysClr val="windowText" lastClr="000000">
                    <a:tint val="75000"/>
                  </a:sysClr>
                </a:solidFill>
                <a:effectLst/>
                <a:uLnTx/>
                <a:uFillTx/>
                <a:latin typeface="Cambria"/>
                <a:ea typeface="+mn-ea"/>
                <a:cs typeface="+mn-cs"/>
              </a:rPr>
              <a:t>Data Science</a:t>
            </a:r>
          </a:p>
        </p:txBody>
      </p:sp>
      <p:sp>
        <p:nvSpPr>
          <p:cNvPr id="5" name="Rectangle 4">
            <a:extLst>
              <a:ext uri="{FF2B5EF4-FFF2-40B4-BE49-F238E27FC236}">
                <a16:creationId xmlns:a16="http://schemas.microsoft.com/office/drawing/2014/main" id="{3FC12DD8-8713-BA67-A8E2-E819F71A1598}"/>
              </a:ext>
            </a:extLst>
          </p:cNvPr>
          <p:cNvSpPr/>
          <p:nvPr/>
        </p:nvSpPr>
        <p:spPr>
          <a:xfrm>
            <a:off x="2632435" y="6492874"/>
            <a:ext cx="681636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mbria"/>
                <a:ea typeface="+mn-ea"/>
                <a:cs typeface="+mn-cs"/>
              </a:rPr>
              <a:t>IT20133368</a:t>
            </a:r>
            <a:r>
              <a:rPr kumimoji="0" lang="en-US" sz="1800" b="0" i="0" u="none" strike="noStrike" kern="0" cap="none" spc="0" normalizeH="0" baseline="0" noProof="0">
                <a:ln>
                  <a:noFill/>
                </a:ln>
                <a:solidFill>
                  <a:prstClr val="black"/>
                </a:solidFill>
                <a:effectLst/>
                <a:uLnTx/>
                <a:uFillTx/>
                <a:latin typeface="Cambria"/>
                <a:ea typeface="+mn-ea"/>
                <a:cs typeface="+mn-cs"/>
              </a:rPr>
              <a:t>   |   </a:t>
            </a:r>
            <a:r>
              <a:rPr lang="en-US" b="1" kern="0">
                <a:solidFill>
                  <a:prstClr val="black"/>
                </a:solidFill>
                <a:latin typeface="Cambria"/>
              </a:rPr>
              <a:t>W</a:t>
            </a:r>
            <a:r>
              <a:rPr kumimoji="0" lang="en-US" sz="1800" b="1" i="0" u="none" strike="noStrike" kern="0" cap="none" spc="0" normalizeH="0" baseline="0" noProof="0" err="1">
                <a:ln>
                  <a:noFill/>
                </a:ln>
                <a:solidFill>
                  <a:prstClr val="black"/>
                </a:solidFill>
                <a:effectLst/>
                <a:uLnTx/>
                <a:uFillTx/>
                <a:latin typeface="Cambria"/>
                <a:ea typeface="+mn-ea"/>
                <a:cs typeface="+mn-cs"/>
              </a:rPr>
              <a:t>ijayasena</a:t>
            </a:r>
            <a:r>
              <a:rPr kumimoji="0" lang="en-US" sz="1800" b="1" i="0" u="none" strike="noStrike" kern="0" cap="none" spc="0" normalizeH="0" baseline="0" noProof="0">
                <a:ln>
                  <a:noFill/>
                </a:ln>
                <a:solidFill>
                  <a:prstClr val="black"/>
                </a:solidFill>
                <a:effectLst/>
                <a:uLnTx/>
                <a:uFillTx/>
                <a:latin typeface="Cambria"/>
                <a:ea typeface="+mn-ea"/>
                <a:cs typeface="+mn-cs"/>
              </a:rPr>
              <a:t> W.D.N.D.T</a:t>
            </a:r>
            <a:r>
              <a:rPr lang="en-US" b="1" kern="0">
                <a:solidFill>
                  <a:prstClr val="black"/>
                </a:solidFill>
                <a:latin typeface="Cambria"/>
              </a:rPr>
              <a:t>.</a:t>
            </a:r>
            <a:r>
              <a:rPr kumimoji="0" lang="en-US" sz="1800" b="1" i="0" u="none" strike="noStrike" kern="0" cap="none" spc="0" normalizeH="0" baseline="0" noProof="0">
                <a:ln>
                  <a:noFill/>
                </a:ln>
                <a:solidFill>
                  <a:prstClr val="black"/>
                </a:solidFill>
                <a:effectLst/>
                <a:uLnTx/>
                <a:uFillTx/>
                <a:latin typeface="Cambria"/>
                <a:ea typeface="+mn-ea"/>
                <a:cs typeface="+mn-cs"/>
              </a:rPr>
              <a:t>  </a:t>
            </a:r>
            <a:r>
              <a:rPr kumimoji="0" lang="en-US" sz="1800" b="0" i="0" u="none" strike="noStrike" kern="0" cap="none" spc="0" normalizeH="0" baseline="0" noProof="0">
                <a:ln>
                  <a:noFill/>
                </a:ln>
                <a:solidFill>
                  <a:prstClr val="black"/>
                </a:solidFill>
                <a:effectLst/>
                <a:uLnTx/>
                <a:uFillTx/>
                <a:latin typeface="Cambria"/>
                <a:ea typeface="+mn-ea"/>
                <a:cs typeface="+mn-cs"/>
              </a:rPr>
              <a:t>| </a:t>
            </a:r>
            <a:r>
              <a:rPr lang="en-US" b="1" kern="0">
                <a:solidFill>
                  <a:prstClr val="black"/>
                </a:solidFill>
                <a:latin typeface="Cambria"/>
              </a:rPr>
              <a:t>2023-035</a:t>
            </a:r>
            <a:endParaRPr kumimoji="0" lang="en-US" sz="1800" b="0" i="0" u="none" strike="noStrike" kern="0" cap="none" spc="0" normalizeH="0" baseline="0" noProof="0">
              <a:ln>
                <a:noFill/>
              </a:ln>
              <a:solidFill>
                <a:prstClr val="black"/>
              </a:solidFill>
              <a:effectLst/>
              <a:uLnTx/>
              <a:uFillTx/>
              <a:latin typeface="Cambria"/>
              <a:ea typeface="+mn-ea"/>
              <a:cs typeface="+mn-cs"/>
            </a:endParaRPr>
          </a:p>
        </p:txBody>
      </p:sp>
      <p:pic>
        <p:nvPicPr>
          <p:cNvPr id="3" name="Picture 2" descr="A person in a suit and tie&#10;&#10;Description automatically generated with medium confidence">
            <a:extLst>
              <a:ext uri="{FF2B5EF4-FFF2-40B4-BE49-F238E27FC236}">
                <a16:creationId xmlns:a16="http://schemas.microsoft.com/office/drawing/2014/main" id="{4919EC1B-0020-E493-7F86-480F1E4B4F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84229" y="0"/>
            <a:ext cx="2307771" cy="2417736"/>
          </a:xfrm>
          <a:prstGeom prst="rect">
            <a:avLst/>
          </a:prstGeom>
        </p:spPr>
      </p:pic>
    </p:spTree>
    <p:extLst>
      <p:ext uri="{BB962C8B-B14F-4D97-AF65-F5344CB8AC3E}">
        <p14:creationId xmlns:p14="http://schemas.microsoft.com/office/powerpoint/2010/main" val="19493694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91729-FB1B-1B1C-190B-6C1DA6D7156F}"/>
              </a:ext>
            </a:extLst>
          </p:cNvPr>
          <p:cNvSpPr txBox="1">
            <a:spLocks/>
          </p:cNvSpPr>
          <p:nvPr/>
        </p:nvSpPr>
        <p:spPr>
          <a:xfrm>
            <a:off x="728716" y="190520"/>
            <a:ext cx="10526609" cy="1200329"/>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RESEACRH PROBLEM</a:t>
            </a:r>
          </a:p>
        </p:txBody>
      </p:sp>
      <p:sp>
        <p:nvSpPr>
          <p:cNvPr id="3" name="Rectangle 2">
            <a:extLst>
              <a:ext uri="{FF2B5EF4-FFF2-40B4-BE49-F238E27FC236}">
                <a16:creationId xmlns:a16="http://schemas.microsoft.com/office/drawing/2014/main" id="{8F1D3388-C9B1-6C8B-566A-1C76DA52AE50}"/>
              </a:ext>
            </a:extLst>
          </p:cNvPr>
          <p:cNvSpPr/>
          <p:nvPr/>
        </p:nvSpPr>
        <p:spPr>
          <a:xfrm>
            <a:off x="2632435" y="6492874"/>
            <a:ext cx="681636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mbria"/>
                <a:ea typeface="+mn-ea"/>
                <a:cs typeface="+mn-cs"/>
              </a:rPr>
              <a:t>IT20133368</a:t>
            </a:r>
            <a:r>
              <a:rPr kumimoji="0" lang="en-US" sz="1800" b="0" i="0" u="none" strike="noStrike" kern="0" cap="none" spc="0" normalizeH="0" baseline="0" noProof="0">
                <a:ln>
                  <a:noFill/>
                </a:ln>
                <a:solidFill>
                  <a:prstClr val="black"/>
                </a:solidFill>
                <a:effectLst/>
                <a:uLnTx/>
                <a:uFillTx/>
                <a:latin typeface="Cambria"/>
                <a:ea typeface="+mn-ea"/>
                <a:cs typeface="+mn-cs"/>
              </a:rPr>
              <a:t>   |   </a:t>
            </a:r>
            <a:r>
              <a:rPr lang="en-US" b="1" kern="0">
                <a:solidFill>
                  <a:prstClr val="black"/>
                </a:solidFill>
                <a:latin typeface="Cambria"/>
              </a:rPr>
              <a:t>W</a:t>
            </a:r>
            <a:r>
              <a:rPr kumimoji="0" lang="en-US" sz="1800" b="1" i="0" u="none" strike="noStrike" kern="0" cap="none" spc="0" normalizeH="0" baseline="0" noProof="0" err="1">
                <a:ln>
                  <a:noFill/>
                </a:ln>
                <a:solidFill>
                  <a:prstClr val="black"/>
                </a:solidFill>
                <a:effectLst/>
                <a:uLnTx/>
                <a:uFillTx/>
                <a:latin typeface="Cambria"/>
                <a:ea typeface="+mn-ea"/>
                <a:cs typeface="+mn-cs"/>
              </a:rPr>
              <a:t>ijayasena</a:t>
            </a:r>
            <a:r>
              <a:rPr kumimoji="0" lang="en-US" sz="1800" b="1" i="0" u="none" strike="noStrike" kern="0" cap="none" spc="0" normalizeH="0" baseline="0" noProof="0">
                <a:ln>
                  <a:noFill/>
                </a:ln>
                <a:solidFill>
                  <a:prstClr val="black"/>
                </a:solidFill>
                <a:effectLst/>
                <a:uLnTx/>
                <a:uFillTx/>
                <a:latin typeface="Cambria"/>
                <a:ea typeface="+mn-ea"/>
                <a:cs typeface="+mn-cs"/>
              </a:rPr>
              <a:t> W.D.N.D.T</a:t>
            </a:r>
            <a:r>
              <a:rPr lang="en-US" b="1" kern="0">
                <a:solidFill>
                  <a:prstClr val="black"/>
                </a:solidFill>
                <a:latin typeface="Cambria"/>
              </a:rPr>
              <a:t>.</a:t>
            </a:r>
            <a:r>
              <a:rPr kumimoji="0" lang="en-US" sz="1800" b="1" i="0" u="none" strike="noStrike" kern="0" cap="none" spc="0" normalizeH="0" baseline="0" noProof="0">
                <a:ln>
                  <a:noFill/>
                </a:ln>
                <a:solidFill>
                  <a:prstClr val="black"/>
                </a:solidFill>
                <a:effectLst/>
                <a:uLnTx/>
                <a:uFillTx/>
                <a:latin typeface="Cambria"/>
                <a:ea typeface="+mn-ea"/>
                <a:cs typeface="+mn-cs"/>
              </a:rPr>
              <a:t>  </a:t>
            </a:r>
            <a:r>
              <a:rPr kumimoji="0" lang="en-US" sz="1800" b="0" i="0" u="none" strike="noStrike" kern="0" cap="none" spc="0" normalizeH="0" baseline="0" noProof="0">
                <a:ln>
                  <a:noFill/>
                </a:ln>
                <a:solidFill>
                  <a:prstClr val="black"/>
                </a:solidFill>
                <a:effectLst/>
                <a:uLnTx/>
                <a:uFillTx/>
                <a:latin typeface="Cambria"/>
                <a:ea typeface="+mn-ea"/>
                <a:cs typeface="+mn-cs"/>
              </a:rPr>
              <a:t>| </a:t>
            </a:r>
            <a:r>
              <a:rPr lang="en-US" b="1" kern="0">
                <a:solidFill>
                  <a:prstClr val="black"/>
                </a:solidFill>
                <a:latin typeface="Cambria"/>
              </a:rPr>
              <a:t>2023-035</a:t>
            </a:r>
            <a:endParaRPr kumimoji="0" lang="en-US" sz="1800" b="0" i="0" u="none" strike="noStrike" kern="0" cap="none" spc="0" normalizeH="0" baseline="0" noProof="0">
              <a:ln>
                <a:noFill/>
              </a:ln>
              <a:solidFill>
                <a:prstClr val="black"/>
              </a:solidFill>
              <a:effectLst/>
              <a:uLnTx/>
              <a:uFillTx/>
              <a:latin typeface="Cambria"/>
              <a:ea typeface="+mn-ea"/>
              <a:cs typeface="+mn-cs"/>
            </a:endParaRPr>
          </a:p>
        </p:txBody>
      </p:sp>
      <p:sp>
        <p:nvSpPr>
          <p:cNvPr id="4" name="TextBox 3">
            <a:extLst>
              <a:ext uri="{FF2B5EF4-FFF2-40B4-BE49-F238E27FC236}">
                <a16:creationId xmlns:a16="http://schemas.microsoft.com/office/drawing/2014/main" id="{77CD5884-AE9F-95B8-F1E3-BE0C7C66EEA0}"/>
              </a:ext>
            </a:extLst>
          </p:cNvPr>
          <p:cNvSpPr txBox="1"/>
          <p:nvPr/>
        </p:nvSpPr>
        <p:spPr>
          <a:xfrm>
            <a:off x="1489437" y="1714566"/>
            <a:ext cx="9451896" cy="2308324"/>
          </a:xfrm>
          <a:prstGeom prst="rect">
            <a:avLst/>
          </a:prstGeom>
          <a:noFill/>
        </p:spPr>
        <p:txBody>
          <a:bodyPr wrap="square" rtlCol="0">
            <a:spAutoFit/>
          </a:bodyPr>
          <a:lstStyle/>
          <a:p>
            <a:pPr algn="just"/>
            <a:r>
              <a:rPr lang="en-US" sz="3600"/>
              <a:t>How can the declining interest of students in seeking and engaging with recommended extra resources during university lectures be addressed effectively?</a:t>
            </a:r>
          </a:p>
        </p:txBody>
      </p:sp>
      <p:pic>
        <p:nvPicPr>
          <p:cNvPr id="9" name="Picture 8" descr="A yellow emoji with a black background&#10;&#10;Description automatically generated">
            <a:extLst>
              <a:ext uri="{FF2B5EF4-FFF2-40B4-BE49-F238E27FC236}">
                <a16:creationId xmlns:a16="http://schemas.microsoft.com/office/drawing/2014/main" id="{1B5AED2B-D3BB-AA16-717E-124F7AF157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6887" y="4022890"/>
            <a:ext cx="1646804" cy="1765168"/>
          </a:xfrm>
          <a:prstGeom prst="rect">
            <a:avLst/>
          </a:prstGeom>
        </p:spPr>
      </p:pic>
    </p:spTree>
    <p:extLst>
      <p:ext uri="{BB962C8B-B14F-4D97-AF65-F5344CB8AC3E}">
        <p14:creationId xmlns:p14="http://schemas.microsoft.com/office/powerpoint/2010/main" val="40820567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91729-FB1B-1B1C-190B-6C1DA6D7156F}"/>
              </a:ext>
            </a:extLst>
          </p:cNvPr>
          <p:cNvSpPr txBox="1">
            <a:spLocks/>
          </p:cNvSpPr>
          <p:nvPr/>
        </p:nvSpPr>
        <p:spPr>
          <a:xfrm>
            <a:off x="691008" y="256508"/>
            <a:ext cx="10526609" cy="1200329"/>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PROPOSED SOLUTION</a:t>
            </a:r>
          </a:p>
        </p:txBody>
      </p:sp>
      <p:sp>
        <p:nvSpPr>
          <p:cNvPr id="3" name="Rectangle 2">
            <a:extLst>
              <a:ext uri="{FF2B5EF4-FFF2-40B4-BE49-F238E27FC236}">
                <a16:creationId xmlns:a16="http://schemas.microsoft.com/office/drawing/2014/main" id="{8F1D3388-C9B1-6C8B-566A-1C76DA52AE50}"/>
              </a:ext>
            </a:extLst>
          </p:cNvPr>
          <p:cNvSpPr/>
          <p:nvPr/>
        </p:nvSpPr>
        <p:spPr>
          <a:xfrm>
            <a:off x="2632435" y="6492874"/>
            <a:ext cx="681636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mbria"/>
                <a:ea typeface="+mn-ea"/>
                <a:cs typeface="+mn-cs"/>
              </a:rPr>
              <a:t>IT20133368</a:t>
            </a:r>
            <a:r>
              <a:rPr kumimoji="0" lang="en-US" sz="1800" b="0" i="0" u="none" strike="noStrike" kern="0" cap="none" spc="0" normalizeH="0" baseline="0" noProof="0">
                <a:ln>
                  <a:noFill/>
                </a:ln>
                <a:solidFill>
                  <a:prstClr val="black"/>
                </a:solidFill>
                <a:effectLst/>
                <a:uLnTx/>
                <a:uFillTx/>
                <a:latin typeface="Cambria"/>
                <a:ea typeface="+mn-ea"/>
                <a:cs typeface="+mn-cs"/>
              </a:rPr>
              <a:t>   |   </a:t>
            </a:r>
            <a:r>
              <a:rPr lang="en-US" b="1" kern="0">
                <a:solidFill>
                  <a:prstClr val="black"/>
                </a:solidFill>
                <a:latin typeface="Cambria"/>
              </a:rPr>
              <a:t>W</a:t>
            </a:r>
            <a:r>
              <a:rPr kumimoji="0" lang="en-US" sz="1800" b="1" i="0" u="none" strike="noStrike" kern="0" cap="none" spc="0" normalizeH="0" baseline="0" noProof="0" err="1">
                <a:ln>
                  <a:noFill/>
                </a:ln>
                <a:solidFill>
                  <a:prstClr val="black"/>
                </a:solidFill>
                <a:effectLst/>
                <a:uLnTx/>
                <a:uFillTx/>
                <a:latin typeface="Cambria"/>
                <a:ea typeface="+mn-ea"/>
                <a:cs typeface="+mn-cs"/>
              </a:rPr>
              <a:t>ijayasena</a:t>
            </a:r>
            <a:r>
              <a:rPr kumimoji="0" lang="en-US" sz="1800" b="1" i="0" u="none" strike="noStrike" kern="0" cap="none" spc="0" normalizeH="0" baseline="0" noProof="0">
                <a:ln>
                  <a:noFill/>
                </a:ln>
                <a:solidFill>
                  <a:prstClr val="black"/>
                </a:solidFill>
                <a:effectLst/>
                <a:uLnTx/>
                <a:uFillTx/>
                <a:latin typeface="Cambria"/>
                <a:ea typeface="+mn-ea"/>
                <a:cs typeface="+mn-cs"/>
              </a:rPr>
              <a:t> W.D.N.D.T</a:t>
            </a:r>
            <a:r>
              <a:rPr lang="en-US" b="1" kern="0">
                <a:solidFill>
                  <a:prstClr val="black"/>
                </a:solidFill>
                <a:latin typeface="Cambria"/>
              </a:rPr>
              <a:t>.</a:t>
            </a:r>
            <a:r>
              <a:rPr kumimoji="0" lang="en-US" sz="1800" b="1" i="0" u="none" strike="noStrike" kern="0" cap="none" spc="0" normalizeH="0" baseline="0" noProof="0">
                <a:ln>
                  <a:noFill/>
                </a:ln>
                <a:solidFill>
                  <a:prstClr val="black"/>
                </a:solidFill>
                <a:effectLst/>
                <a:uLnTx/>
                <a:uFillTx/>
                <a:latin typeface="Cambria"/>
                <a:ea typeface="+mn-ea"/>
                <a:cs typeface="+mn-cs"/>
              </a:rPr>
              <a:t>  </a:t>
            </a:r>
            <a:r>
              <a:rPr kumimoji="0" lang="en-US" sz="1800" b="0" i="0" u="none" strike="noStrike" kern="0" cap="none" spc="0" normalizeH="0" baseline="0" noProof="0">
                <a:ln>
                  <a:noFill/>
                </a:ln>
                <a:solidFill>
                  <a:prstClr val="black"/>
                </a:solidFill>
                <a:effectLst/>
                <a:uLnTx/>
                <a:uFillTx/>
                <a:latin typeface="Cambria"/>
                <a:ea typeface="+mn-ea"/>
                <a:cs typeface="+mn-cs"/>
              </a:rPr>
              <a:t>| </a:t>
            </a:r>
            <a:r>
              <a:rPr lang="en-US" b="1" kern="0">
                <a:solidFill>
                  <a:prstClr val="black"/>
                </a:solidFill>
                <a:latin typeface="Cambria"/>
              </a:rPr>
              <a:t>2023-035</a:t>
            </a:r>
            <a:endParaRPr kumimoji="0" lang="en-US" sz="1800" b="0" i="0" u="none" strike="noStrike" kern="0" cap="none" spc="0" normalizeH="0" baseline="0" noProof="0">
              <a:ln>
                <a:noFill/>
              </a:ln>
              <a:solidFill>
                <a:prstClr val="black"/>
              </a:solidFill>
              <a:effectLst/>
              <a:uLnTx/>
              <a:uFillTx/>
              <a:latin typeface="Cambria"/>
              <a:ea typeface="+mn-ea"/>
              <a:cs typeface="+mn-cs"/>
            </a:endParaRPr>
          </a:p>
        </p:txBody>
      </p:sp>
      <p:sp>
        <p:nvSpPr>
          <p:cNvPr id="4" name="TextBox 3">
            <a:extLst>
              <a:ext uri="{FF2B5EF4-FFF2-40B4-BE49-F238E27FC236}">
                <a16:creationId xmlns:a16="http://schemas.microsoft.com/office/drawing/2014/main" id="{77CD5884-AE9F-95B8-F1E3-BE0C7C66EEA0}"/>
              </a:ext>
            </a:extLst>
          </p:cNvPr>
          <p:cNvSpPr txBox="1"/>
          <p:nvPr/>
        </p:nvSpPr>
        <p:spPr>
          <a:xfrm>
            <a:off x="1058335" y="1905506"/>
            <a:ext cx="10526609" cy="2492990"/>
          </a:xfrm>
          <a:prstGeom prst="rect">
            <a:avLst/>
          </a:prstGeom>
          <a:noFill/>
        </p:spPr>
        <p:txBody>
          <a:bodyPr wrap="square" rtlCol="0">
            <a:spAutoFit/>
          </a:bodyPr>
          <a:lstStyle/>
          <a:p>
            <a:pPr algn="just"/>
            <a:r>
              <a:rPr lang="en-US" sz="3600"/>
              <a:t>Develop a system that provides personalized recommendations of </a:t>
            </a:r>
            <a:r>
              <a:rPr lang="en-US" sz="3600" b="1"/>
              <a:t>highly relevant </a:t>
            </a:r>
            <a:r>
              <a:rPr lang="en-US" sz="3600"/>
              <a:t>and </a:t>
            </a:r>
            <a:r>
              <a:rPr lang="en-US" sz="3600" b="1"/>
              <a:t>popular</a:t>
            </a:r>
            <a:r>
              <a:rPr lang="en-US" sz="3600"/>
              <a:t> extra resources based on the student's uploaded paragraph .</a:t>
            </a:r>
          </a:p>
          <a:p>
            <a:pPr algn="just"/>
            <a:endParaRPr lang="en-US" sz="2400"/>
          </a:p>
          <a:p>
            <a:pPr algn="just"/>
            <a:endParaRPr lang="en-US" sz="2400"/>
          </a:p>
        </p:txBody>
      </p:sp>
      <p:pic>
        <p:nvPicPr>
          <p:cNvPr id="6" name="Picture 5" descr="A yellow smiley face and a light bulb&#10;&#10;Description automatically generated">
            <a:extLst>
              <a:ext uri="{FF2B5EF4-FFF2-40B4-BE49-F238E27FC236}">
                <a16:creationId xmlns:a16="http://schemas.microsoft.com/office/drawing/2014/main" id="{C9B9161A-2E51-0D2C-0F04-68257D1876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8800" y="3947473"/>
            <a:ext cx="1857081" cy="2333744"/>
          </a:xfrm>
          <a:prstGeom prst="rect">
            <a:avLst/>
          </a:prstGeom>
        </p:spPr>
      </p:pic>
    </p:spTree>
    <p:extLst>
      <p:ext uri="{BB962C8B-B14F-4D97-AF65-F5344CB8AC3E}">
        <p14:creationId xmlns:p14="http://schemas.microsoft.com/office/powerpoint/2010/main" val="19681653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1D3388-C9B1-6C8B-566A-1C76DA52AE50}"/>
              </a:ext>
            </a:extLst>
          </p:cNvPr>
          <p:cNvSpPr/>
          <p:nvPr/>
        </p:nvSpPr>
        <p:spPr>
          <a:xfrm>
            <a:off x="2632435" y="6492874"/>
            <a:ext cx="681636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mbria"/>
                <a:ea typeface="+mn-ea"/>
                <a:cs typeface="+mn-cs"/>
              </a:rPr>
              <a:t>IT20133368</a:t>
            </a:r>
            <a:r>
              <a:rPr kumimoji="0" lang="en-US" sz="1800" b="0" i="0" u="none" strike="noStrike" kern="0" cap="none" spc="0" normalizeH="0" baseline="0" noProof="0">
                <a:ln>
                  <a:noFill/>
                </a:ln>
                <a:solidFill>
                  <a:prstClr val="black"/>
                </a:solidFill>
                <a:effectLst/>
                <a:uLnTx/>
                <a:uFillTx/>
                <a:latin typeface="Cambria"/>
                <a:ea typeface="+mn-ea"/>
                <a:cs typeface="+mn-cs"/>
              </a:rPr>
              <a:t>   |   </a:t>
            </a:r>
            <a:r>
              <a:rPr lang="en-US" b="1" kern="0">
                <a:solidFill>
                  <a:prstClr val="black"/>
                </a:solidFill>
                <a:latin typeface="Cambria"/>
              </a:rPr>
              <a:t>W</a:t>
            </a:r>
            <a:r>
              <a:rPr kumimoji="0" lang="en-US" sz="1800" b="1" i="0" u="none" strike="noStrike" kern="0" cap="none" spc="0" normalizeH="0" baseline="0" noProof="0" err="1">
                <a:ln>
                  <a:noFill/>
                </a:ln>
                <a:solidFill>
                  <a:prstClr val="black"/>
                </a:solidFill>
                <a:effectLst/>
                <a:uLnTx/>
                <a:uFillTx/>
                <a:latin typeface="Cambria"/>
                <a:ea typeface="+mn-ea"/>
                <a:cs typeface="+mn-cs"/>
              </a:rPr>
              <a:t>ijayasena</a:t>
            </a:r>
            <a:r>
              <a:rPr kumimoji="0" lang="en-US" sz="1800" b="1" i="0" u="none" strike="noStrike" kern="0" cap="none" spc="0" normalizeH="0" baseline="0" noProof="0">
                <a:ln>
                  <a:noFill/>
                </a:ln>
                <a:solidFill>
                  <a:prstClr val="black"/>
                </a:solidFill>
                <a:effectLst/>
                <a:uLnTx/>
                <a:uFillTx/>
                <a:latin typeface="Cambria"/>
                <a:ea typeface="+mn-ea"/>
                <a:cs typeface="+mn-cs"/>
              </a:rPr>
              <a:t> W.D.N.D.T</a:t>
            </a:r>
            <a:r>
              <a:rPr lang="en-US" b="1" kern="0">
                <a:solidFill>
                  <a:prstClr val="black"/>
                </a:solidFill>
                <a:latin typeface="Cambria"/>
              </a:rPr>
              <a:t>.</a:t>
            </a:r>
            <a:r>
              <a:rPr kumimoji="0" lang="en-US" sz="1800" b="1" i="0" u="none" strike="noStrike" kern="0" cap="none" spc="0" normalizeH="0" baseline="0" noProof="0">
                <a:ln>
                  <a:noFill/>
                </a:ln>
                <a:solidFill>
                  <a:prstClr val="black"/>
                </a:solidFill>
                <a:effectLst/>
                <a:uLnTx/>
                <a:uFillTx/>
                <a:latin typeface="Cambria"/>
                <a:ea typeface="+mn-ea"/>
                <a:cs typeface="+mn-cs"/>
              </a:rPr>
              <a:t>  </a:t>
            </a:r>
            <a:r>
              <a:rPr kumimoji="0" lang="en-US" sz="1800" b="0" i="0" u="none" strike="noStrike" kern="0" cap="none" spc="0" normalizeH="0" baseline="0" noProof="0">
                <a:ln>
                  <a:noFill/>
                </a:ln>
                <a:solidFill>
                  <a:prstClr val="black"/>
                </a:solidFill>
                <a:effectLst/>
                <a:uLnTx/>
                <a:uFillTx/>
                <a:latin typeface="Cambria"/>
                <a:ea typeface="+mn-ea"/>
                <a:cs typeface="+mn-cs"/>
              </a:rPr>
              <a:t>| </a:t>
            </a:r>
            <a:r>
              <a:rPr lang="en-US" b="1" kern="0">
                <a:solidFill>
                  <a:prstClr val="black"/>
                </a:solidFill>
                <a:latin typeface="Cambria"/>
              </a:rPr>
              <a:t>2023-035</a:t>
            </a:r>
            <a:endParaRPr kumimoji="0" lang="en-US" sz="1800" b="0" i="0" u="none" strike="noStrike" kern="0" cap="none" spc="0" normalizeH="0" baseline="0" noProof="0">
              <a:ln>
                <a:noFill/>
              </a:ln>
              <a:solidFill>
                <a:prstClr val="black"/>
              </a:solidFill>
              <a:effectLst/>
              <a:uLnTx/>
              <a:uFillTx/>
              <a:latin typeface="Cambria"/>
              <a:ea typeface="+mn-ea"/>
              <a:cs typeface="+mn-cs"/>
            </a:endParaRPr>
          </a:p>
        </p:txBody>
      </p:sp>
      <p:sp>
        <p:nvSpPr>
          <p:cNvPr id="4" name="Title 1">
            <a:extLst>
              <a:ext uri="{FF2B5EF4-FFF2-40B4-BE49-F238E27FC236}">
                <a16:creationId xmlns:a16="http://schemas.microsoft.com/office/drawing/2014/main" id="{80278325-288C-BDB6-1B12-632401CCE381}"/>
              </a:ext>
            </a:extLst>
          </p:cNvPr>
          <p:cNvSpPr txBox="1">
            <a:spLocks/>
          </p:cNvSpPr>
          <p:nvPr/>
        </p:nvSpPr>
        <p:spPr>
          <a:xfrm>
            <a:off x="991363" y="113695"/>
            <a:ext cx="10526609" cy="898978"/>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RESEARCH GAP</a:t>
            </a:r>
          </a:p>
        </p:txBody>
      </p:sp>
      <p:grpSp>
        <p:nvGrpSpPr>
          <p:cNvPr id="5" name="Group 4">
            <a:extLst>
              <a:ext uri="{FF2B5EF4-FFF2-40B4-BE49-F238E27FC236}">
                <a16:creationId xmlns:a16="http://schemas.microsoft.com/office/drawing/2014/main" id="{6CB10363-F92C-9D3B-B755-34061F2C9A87}"/>
              </a:ext>
            </a:extLst>
          </p:cNvPr>
          <p:cNvGrpSpPr/>
          <p:nvPr/>
        </p:nvGrpSpPr>
        <p:grpSpPr>
          <a:xfrm>
            <a:off x="573970" y="1530599"/>
            <a:ext cx="11044060" cy="4672326"/>
            <a:chOff x="573971" y="1390849"/>
            <a:chExt cx="11044060" cy="4672326"/>
          </a:xfrm>
        </p:grpSpPr>
        <p:sp>
          <p:nvSpPr>
            <p:cNvPr id="6" name="Rectangle: Rounded Corners 5">
              <a:extLst>
                <a:ext uri="{FF2B5EF4-FFF2-40B4-BE49-F238E27FC236}">
                  <a16:creationId xmlns:a16="http://schemas.microsoft.com/office/drawing/2014/main" id="{AFEA7C37-9351-BFD0-AED3-DE0C9A9611F8}"/>
                </a:ext>
              </a:extLst>
            </p:cNvPr>
            <p:cNvSpPr/>
            <p:nvPr/>
          </p:nvSpPr>
          <p:spPr>
            <a:xfrm>
              <a:off x="573971" y="1390849"/>
              <a:ext cx="4431323" cy="4672326"/>
            </a:xfrm>
            <a:prstGeom prst="round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0C111B6F-3736-35A6-5358-969B39FE66D0}"/>
                </a:ext>
              </a:extLst>
            </p:cNvPr>
            <p:cNvSpPr/>
            <p:nvPr/>
          </p:nvSpPr>
          <p:spPr>
            <a:xfrm>
              <a:off x="7186708" y="1390849"/>
              <a:ext cx="4431323" cy="4672326"/>
            </a:xfrm>
            <a:prstGeom prst="round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C18E0AD-DB42-2D30-E2FF-56C80484754E}"/>
                </a:ext>
              </a:extLst>
            </p:cNvPr>
            <p:cNvSpPr/>
            <p:nvPr/>
          </p:nvSpPr>
          <p:spPr>
            <a:xfrm>
              <a:off x="5339288" y="2743199"/>
              <a:ext cx="1513424" cy="1569660"/>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9600" b="1">
                  <a:ln/>
                  <a:solidFill>
                    <a:schemeClr val="accent4"/>
                  </a:solidFill>
                </a:rPr>
                <a:t>VS</a:t>
              </a:r>
              <a:endParaRPr lang="en-US" sz="9600" b="1" cap="none" spc="0">
                <a:ln/>
                <a:solidFill>
                  <a:schemeClr val="accent4"/>
                </a:solidFill>
                <a:effectLst/>
              </a:endParaRPr>
            </a:p>
          </p:txBody>
        </p:sp>
      </p:grpSp>
      <p:sp>
        <p:nvSpPr>
          <p:cNvPr id="2" name="TextBox 1">
            <a:extLst>
              <a:ext uri="{FF2B5EF4-FFF2-40B4-BE49-F238E27FC236}">
                <a16:creationId xmlns:a16="http://schemas.microsoft.com/office/drawing/2014/main" id="{B467D09C-52CF-6A2E-94D2-E9A23A8F2575}"/>
              </a:ext>
            </a:extLst>
          </p:cNvPr>
          <p:cNvSpPr txBox="1"/>
          <p:nvPr/>
        </p:nvSpPr>
        <p:spPr>
          <a:xfrm>
            <a:off x="902464" y="1927979"/>
            <a:ext cx="3774332" cy="3970318"/>
          </a:xfrm>
          <a:prstGeom prst="rect">
            <a:avLst/>
          </a:prstGeom>
          <a:noFill/>
        </p:spPr>
        <p:txBody>
          <a:bodyPr wrap="square" rtlCol="0">
            <a:spAutoFit/>
          </a:bodyPr>
          <a:lstStyle/>
          <a:p>
            <a:pPr marL="285750" indent="-285750">
              <a:buFont typeface="Arial" panose="020B0604020202020204" pitchFamily="34" charset="0"/>
              <a:buChar char="•"/>
            </a:pPr>
            <a:r>
              <a:rPr lang="en-US" sz="2800"/>
              <a:t>Optimized for shorter keyword-based queries without deep semantic analysis.</a:t>
            </a:r>
          </a:p>
          <a:p>
            <a:pPr marL="285750" indent="-285750">
              <a:buFont typeface="Arial" panose="020B0604020202020204" pitchFamily="34" charset="0"/>
              <a:buChar char="•"/>
            </a:pPr>
            <a:endParaRPr lang="en-US" sz="2800"/>
          </a:p>
          <a:p>
            <a:pPr marL="285750" indent="-285750">
              <a:buFont typeface="Arial" panose="020B0604020202020204" pitchFamily="34" charset="0"/>
              <a:buChar char="•"/>
            </a:pPr>
            <a:r>
              <a:rPr lang="en-US" sz="2800"/>
              <a:t>Ignored suitability based on reader's level.</a:t>
            </a:r>
          </a:p>
          <a:p>
            <a:pPr marL="285750" indent="-285750" algn="just">
              <a:buFont typeface="Arial" panose="020B0604020202020204" pitchFamily="34" charset="0"/>
              <a:buChar char="•"/>
            </a:pPr>
            <a:endParaRPr lang="en-US" sz="2800"/>
          </a:p>
        </p:txBody>
      </p:sp>
      <p:sp>
        <p:nvSpPr>
          <p:cNvPr id="9" name="TextBox 8">
            <a:extLst>
              <a:ext uri="{FF2B5EF4-FFF2-40B4-BE49-F238E27FC236}">
                <a16:creationId xmlns:a16="http://schemas.microsoft.com/office/drawing/2014/main" id="{0509BCD6-0D9D-2DE3-3B0B-CE282E1A9BE7}"/>
              </a:ext>
            </a:extLst>
          </p:cNvPr>
          <p:cNvSpPr txBox="1"/>
          <p:nvPr/>
        </p:nvSpPr>
        <p:spPr>
          <a:xfrm>
            <a:off x="7444901" y="1834842"/>
            <a:ext cx="4073070" cy="3970318"/>
          </a:xfrm>
          <a:prstGeom prst="rect">
            <a:avLst/>
          </a:prstGeom>
          <a:noFill/>
        </p:spPr>
        <p:txBody>
          <a:bodyPr wrap="square" rtlCol="0">
            <a:spAutoFit/>
          </a:bodyPr>
          <a:lstStyle/>
          <a:p>
            <a:pPr marL="285750" indent="-285750">
              <a:buFont typeface="Arial" panose="020B0604020202020204" pitchFamily="34" charset="0"/>
              <a:buChar char="•"/>
            </a:pPr>
            <a:r>
              <a:rPr lang="en-US" sz="2800"/>
              <a:t>Designed for long query paragraphs, using LDA to extract semantic topics and understand context.</a:t>
            </a:r>
          </a:p>
          <a:p>
            <a:pPr marL="285750" indent="-285750">
              <a:buFont typeface="Arial" panose="020B0604020202020204" pitchFamily="34" charset="0"/>
              <a:buChar char="•"/>
            </a:pPr>
            <a:endParaRPr lang="en-US" sz="2800"/>
          </a:p>
          <a:p>
            <a:pPr marL="285750" indent="-285750">
              <a:buFont typeface="Arial" panose="020B0604020202020204" pitchFamily="34" charset="0"/>
              <a:buChar char="•"/>
            </a:pPr>
            <a:r>
              <a:rPr lang="en-US" sz="2800"/>
              <a:t>Measures reading difficulty to ensure recommendations match the reader's level.</a:t>
            </a:r>
          </a:p>
        </p:txBody>
      </p:sp>
      <p:sp>
        <p:nvSpPr>
          <p:cNvPr id="10" name="Rectangle 9">
            <a:extLst>
              <a:ext uri="{FF2B5EF4-FFF2-40B4-BE49-F238E27FC236}">
                <a16:creationId xmlns:a16="http://schemas.microsoft.com/office/drawing/2014/main" id="{A7425642-F184-DB2C-8F03-D169B3458F95}"/>
              </a:ext>
            </a:extLst>
          </p:cNvPr>
          <p:cNvSpPr/>
          <p:nvPr/>
        </p:nvSpPr>
        <p:spPr>
          <a:xfrm>
            <a:off x="1098577" y="1036249"/>
            <a:ext cx="3382107" cy="70920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ln w="0"/>
                <a:solidFill>
                  <a:schemeClr val="accent1"/>
                </a:solidFill>
                <a:effectLst>
                  <a:outerShdw blurRad="38100" dist="25400" dir="5400000" algn="ctr" rotWithShape="0">
                    <a:srgbClr val="6E747A">
                      <a:alpha val="43000"/>
                    </a:srgbClr>
                  </a:outerShdw>
                </a:effectLst>
              </a:rPr>
              <a:t>Previous Studies</a:t>
            </a:r>
          </a:p>
        </p:txBody>
      </p:sp>
      <p:sp>
        <p:nvSpPr>
          <p:cNvPr id="11" name="Rectangle 10">
            <a:extLst>
              <a:ext uri="{FF2B5EF4-FFF2-40B4-BE49-F238E27FC236}">
                <a16:creationId xmlns:a16="http://schemas.microsoft.com/office/drawing/2014/main" id="{83BB55E5-04DB-D7E6-02EA-A7AB6089D18A}"/>
              </a:ext>
            </a:extLst>
          </p:cNvPr>
          <p:cNvSpPr/>
          <p:nvPr/>
        </p:nvSpPr>
        <p:spPr>
          <a:xfrm>
            <a:off x="7875039" y="1012673"/>
            <a:ext cx="3382107" cy="70920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ln w="0"/>
                <a:solidFill>
                  <a:schemeClr val="accent1"/>
                </a:solidFill>
                <a:effectLst>
                  <a:outerShdw blurRad="38100" dist="25400" dir="5400000" algn="ctr" rotWithShape="0">
                    <a:srgbClr val="6E747A">
                      <a:alpha val="43000"/>
                    </a:srgbClr>
                  </a:outerShdw>
                </a:effectLst>
              </a:rPr>
              <a:t>This Study</a:t>
            </a:r>
          </a:p>
        </p:txBody>
      </p:sp>
    </p:spTree>
    <p:extLst>
      <p:ext uri="{BB962C8B-B14F-4D97-AF65-F5344CB8AC3E}">
        <p14:creationId xmlns:p14="http://schemas.microsoft.com/office/powerpoint/2010/main" val="2487290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1D3388-C9B1-6C8B-566A-1C76DA52AE50}"/>
              </a:ext>
            </a:extLst>
          </p:cNvPr>
          <p:cNvSpPr/>
          <p:nvPr/>
        </p:nvSpPr>
        <p:spPr>
          <a:xfrm>
            <a:off x="2632435" y="6492874"/>
            <a:ext cx="681636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mbria"/>
                <a:ea typeface="+mn-ea"/>
                <a:cs typeface="+mn-cs"/>
              </a:rPr>
              <a:t>IT20133368</a:t>
            </a:r>
            <a:r>
              <a:rPr kumimoji="0" lang="en-US" sz="1800" b="0" i="0" u="none" strike="noStrike" kern="0" cap="none" spc="0" normalizeH="0" baseline="0" noProof="0">
                <a:ln>
                  <a:noFill/>
                </a:ln>
                <a:solidFill>
                  <a:prstClr val="black"/>
                </a:solidFill>
                <a:effectLst/>
                <a:uLnTx/>
                <a:uFillTx/>
                <a:latin typeface="Cambria"/>
                <a:ea typeface="+mn-ea"/>
                <a:cs typeface="+mn-cs"/>
              </a:rPr>
              <a:t>   |   </a:t>
            </a:r>
            <a:r>
              <a:rPr lang="en-US" b="1" kern="0">
                <a:solidFill>
                  <a:prstClr val="black"/>
                </a:solidFill>
                <a:latin typeface="Cambria"/>
              </a:rPr>
              <a:t>W</a:t>
            </a:r>
            <a:r>
              <a:rPr kumimoji="0" lang="en-US" sz="1800" b="1" i="0" u="none" strike="noStrike" kern="0" cap="none" spc="0" normalizeH="0" baseline="0" noProof="0" err="1">
                <a:ln>
                  <a:noFill/>
                </a:ln>
                <a:solidFill>
                  <a:prstClr val="black"/>
                </a:solidFill>
                <a:effectLst/>
                <a:uLnTx/>
                <a:uFillTx/>
                <a:latin typeface="Cambria"/>
                <a:ea typeface="+mn-ea"/>
                <a:cs typeface="+mn-cs"/>
              </a:rPr>
              <a:t>ijayasena</a:t>
            </a:r>
            <a:r>
              <a:rPr kumimoji="0" lang="en-US" sz="1800" b="1" i="0" u="none" strike="noStrike" kern="0" cap="none" spc="0" normalizeH="0" baseline="0" noProof="0">
                <a:ln>
                  <a:noFill/>
                </a:ln>
                <a:solidFill>
                  <a:prstClr val="black"/>
                </a:solidFill>
                <a:effectLst/>
                <a:uLnTx/>
                <a:uFillTx/>
                <a:latin typeface="Cambria"/>
                <a:ea typeface="+mn-ea"/>
                <a:cs typeface="+mn-cs"/>
              </a:rPr>
              <a:t> W.D.N.D.T</a:t>
            </a:r>
            <a:r>
              <a:rPr lang="en-US" b="1" kern="0">
                <a:solidFill>
                  <a:prstClr val="black"/>
                </a:solidFill>
                <a:latin typeface="Cambria"/>
              </a:rPr>
              <a:t>.</a:t>
            </a:r>
            <a:r>
              <a:rPr kumimoji="0" lang="en-US" sz="1800" b="1" i="0" u="none" strike="noStrike" kern="0" cap="none" spc="0" normalizeH="0" baseline="0" noProof="0">
                <a:ln>
                  <a:noFill/>
                </a:ln>
                <a:solidFill>
                  <a:prstClr val="black"/>
                </a:solidFill>
                <a:effectLst/>
                <a:uLnTx/>
                <a:uFillTx/>
                <a:latin typeface="Cambria"/>
                <a:ea typeface="+mn-ea"/>
                <a:cs typeface="+mn-cs"/>
              </a:rPr>
              <a:t>  </a:t>
            </a:r>
            <a:r>
              <a:rPr kumimoji="0" lang="en-US" sz="1800" b="0" i="0" u="none" strike="noStrike" kern="0" cap="none" spc="0" normalizeH="0" baseline="0" noProof="0">
                <a:ln>
                  <a:noFill/>
                </a:ln>
                <a:solidFill>
                  <a:prstClr val="black"/>
                </a:solidFill>
                <a:effectLst/>
                <a:uLnTx/>
                <a:uFillTx/>
                <a:latin typeface="Cambria"/>
                <a:ea typeface="+mn-ea"/>
                <a:cs typeface="+mn-cs"/>
              </a:rPr>
              <a:t>| </a:t>
            </a:r>
            <a:r>
              <a:rPr lang="en-US" b="1" kern="0">
                <a:solidFill>
                  <a:prstClr val="black"/>
                </a:solidFill>
                <a:latin typeface="Cambria"/>
              </a:rPr>
              <a:t>2023-035</a:t>
            </a:r>
            <a:endParaRPr kumimoji="0" lang="en-US" sz="1800" b="0" i="0" u="none" strike="noStrike" kern="0" cap="none" spc="0" normalizeH="0" baseline="0" noProof="0">
              <a:ln>
                <a:noFill/>
              </a:ln>
              <a:solidFill>
                <a:prstClr val="black"/>
              </a:solidFill>
              <a:effectLst/>
              <a:uLnTx/>
              <a:uFillTx/>
              <a:latin typeface="Cambria"/>
              <a:ea typeface="+mn-ea"/>
              <a:cs typeface="+mn-cs"/>
            </a:endParaRPr>
          </a:p>
        </p:txBody>
      </p:sp>
      <p:sp>
        <p:nvSpPr>
          <p:cNvPr id="4" name="Title 1">
            <a:extLst>
              <a:ext uri="{FF2B5EF4-FFF2-40B4-BE49-F238E27FC236}">
                <a16:creationId xmlns:a16="http://schemas.microsoft.com/office/drawing/2014/main" id="{80278325-288C-BDB6-1B12-632401CCE381}"/>
              </a:ext>
            </a:extLst>
          </p:cNvPr>
          <p:cNvSpPr txBox="1">
            <a:spLocks/>
          </p:cNvSpPr>
          <p:nvPr/>
        </p:nvSpPr>
        <p:spPr>
          <a:xfrm>
            <a:off x="991363" y="113695"/>
            <a:ext cx="10526609" cy="898978"/>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RESEARCH GAP</a:t>
            </a:r>
          </a:p>
        </p:txBody>
      </p:sp>
      <p:grpSp>
        <p:nvGrpSpPr>
          <p:cNvPr id="5" name="Group 4">
            <a:extLst>
              <a:ext uri="{FF2B5EF4-FFF2-40B4-BE49-F238E27FC236}">
                <a16:creationId xmlns:a16="http://schemas.microsoft.com/office/drawing/2014/main" id="{6CB10363-F92C-9D3B-B755-34061F2C9A87}"/>
              </a:ext>
            </a:extLst>
          </p:cNvPr>
          <p:cNvGrpSpPr/>
          <p:nvPr/>
        </p:nvGrpSpPr>
        <p:grpSpPr>
          <a:xfrm>
            <a:off x="573970" y="1530599"/>
            <a:ext cx="11044060" cy="4672326"/>
            <a:chOff x="573971" y="1390849"/>
            <a:chExt cx="11044060" cy="4672326"/>
          </a:xfrm>
        </p:grpSpPr>
        <p:sp>
          <p:nvSpPr>
            <p:cNvPr id="6" name="Rectangle: Rounded Corners 5">
              <a:extLst>
                <a:ext uri="{FF2B5EF4-FFF2-40B4-BE49-F238E27FC236}">
                  <a16:creationId xmlns:a16="http://schemas.microsoft.com/office/drawing/2014/main" id="{AFEA7C37-9351-BFD0-AED3-DE0C9A9611F8}"/>
                </a:ext>
              </a:extLst>
            </p:cNvPr>
            <p:cNvSpPr/>
            <p:nvPr/>
          </p:nvSpPr>
          <p:spPr>
            <a:xfrm>
              <a:off x="573971" y="1390849"/>
              <a:ext cx="4431323" cy="4672326"/>
            </a:xfrm>
            <a:prstGeom prst="round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0C111B6F-3736-35A6-5358-969B39FE66D0}"/>
                </a:ext>
              </a:extLst>
            </p:cNvPr>
            <p:cNvSpPr/>
            <p:nvPr/>
          </p:nvSpPr>
          <p:spPr>
            <a:xfrm>
              <a:off x="7186708" y="1390849"/>
              <a:ext cx="4431323" cy="4672326"/>
            </a:xfrm>
            <a:prstGeom prst="round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C18E0AD-DB42-2D30-E2FF-56C80484754E}"/>
                </a:ext>
              </a:extLst>
            </p:cNvPr>
            <p:cNvSpPr/>
            <p:nvPr/>
          </p:nvSpPr>
          <p:spPr>
            <a:xfrm>
              <a:off x="5339288" y="2743199"/>
              <a:ext cx="1513424" cy="1569660"/>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9600" b="1">
                  <a:ln/>
                  <a:solidFill>
                    <a:schemeClr val="accent4"/>
                  </a:solidFill>
                </a:rPr>
                <a:t>VS</a:t>
              </a:r>
              <a:endParaRPr lang="en-US" sz="9600" b="1" cap="none" spc="0">
                <a:ln/>
                <a:solidFill>
                  <a:schemeClr val="accent4"/>
                </a:solidFill>
                <a:effectLst/>
              </a:endParaRPr>
            </a:p>
          </p:txBody>
        </p:sp>
      </p:grpSp>
      <p:sp>
        <p:nvSpPr>
          <p:cNvPr id="2" name="TextBox 1">
            <a:extLst>
              <a:ext uri="{FF2B5EF4-FFF2-40B4-BE49-F238E27FC236}">
                <a16:creationId xmlns:a16="http://schemas.microsoft.com/office/drawing/2014/main" id="{B467D09C-52CF-6A2E-94D2-E9A23A8F2575}"/>
              </a:ext>
            </a:extLst>
          </p:cNvPr>
          <p:cNvSpPr txBox="1"/>
          <p:nvPr/>
        </p:nvSpPr>
        <p:spPr>
          <a:xfrm>
            <a:off x="704563" y="2958821"/>
            <a:ext cx="4102827" cy="1384995"/>
          </a:xfrm>
          <a:prstGeom prst="rect">
            <a:avLst/>
          </a:prstGeom>
          <a:noFill/>
        </p:spPr>
        <p:txBody>
          <a:bodyPr wrap="square" rtlCol="0">
            <a:spAutoFit/>
          </a:bodyPr>
          <a:lstStyle/>
          <a:p>
            <a:pPr marL="285750" indent="-285750">
              <a:buFont typeface="Arial" panose="020B0604020202020204" pitchFamily="34" charset="0"/>
              <a:buChar char="•"/>
            </a:pPr>
            <a:r>
              <a:rPr lang="en-US" sz="2800"/>
              <a:t>Ranked resources based solely on relevance to user request.</a:t>
            </a:r>
          </a:p>
        </p:txBody>
      </p:sp>
      <p:sp>
        <p:nvSpPr>
          <p:cNvPr id="9" name="TextBox 8">
            <a:extLst>
              <a:ext uri="{FF2B5EF4-FFF2-40B4-BE49-F238E27FC236}">
                <a16:creationId xmlns:a16="http://schemas.microsoft.com/office/drawing/2014/main" id="{0509BCD6-0D9D-2DE3-3B0B-CE282E1A9BE7}"/>
              </a:ext>
            </a:extLst>
          </p:cNvPr>
          <p:cNvSpPr txBox="1"/>
          <p:nvPr/>
        </p:nvSpPr>
        <p:spPr>
          <a:xfrm>
            <a:off x="7376451" y="1745449"/>
            <a:ext cx="4331640" cy="4832092"/>
          </a:xfrm>
          <a:prstGeom prst="rect">
            <a:avLst/>
          </a:prstGeom>
          <a:noFill/>
        </p:spPr>
        <p:txBody>
          <a:bodyPr wrap="square" rtlCol="0">
            <a:spAutoFit/>
          </a:bodyPr>
          <a:lstStyle/>
          <a:p>
            <a:pPr marL="285750" indent="-285750">
              <a:buFont typeface="Arial" panose="020B0604020202020204" pitchFamily="34" charset="0"/>
              <a:buChar char="•"/>
            </a:pPr>
            <a:r>
              <a:rPr lang="en-US" sz="2800"/>
              <a:t>Incorporates both relevance and reading difficulty for resource recommendation.</a:t>
            </a:r>
          </a:p>
          <a:p>
            <a:pPr marL="285750" indent="-285750">
              <a:buFont typeface="Arial" panose="020B0604020202020204" pitchFamily="34" charset="0"/>
              <a:buChar char="•"/>
            </a:pPr>
            <a:endParaRPr lang="en-US" sz="2800"/>
          </a:p>
          <a:p>
            <a:pPr marL="285750" indent="-285750">
              <a:buFont typeface="Arial" panose="020B0604020202020204" pitchFamily="34" charset="0"/>
              <a:buChar char="•"/>
            </a:pPr>
            <a:r>
              <a:rPr lang="en-US" sz="2800"/>
              <a:t>Incorporates both content relevance and video engagement metrics such as views, likes, and comments.</a:t>
            </a:r>
          </a:p>
          <a:p>
            <a:pPr marL="285750" indent="-285750">
              <a:buFont typeface="Arial" panose="020B0604020202020204" pitchFamily="34" charset="0"/>
              <a:buChar char="•"/>
            </a:pPr>
            <a:endParaRPr lang="en-US" sz="2800"/>
          </a:p>
        </p:txBody>
      </p:sp>
      <p:sp>
        <p:nvSpPr>
          <p:cNvPr id="10" name="Rectangle 9">
            <a:extLst>
              <a:ext uri="{FF2B5EF4-FFF2-40B4-BE49-F238E27FC236}">
                <a16:creationId xmlns:a16="http://schemas.microsoft.com/office/drawing/2014/main" id="{A7425642-F184-DB2C-8F03-D169B3458F95}"/>
              </a:ext>
            </a:extLst>
          </p:cNvPr>
          <p:cNvSpPr/>
          <p:nvPr/>
        </p:nvSpPr>
        <p:spPr>
          <a:xfrm>
            <a:off x="1098577" y="1036249"/>
            <a:ext cx="3382107" cy="70920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ln w="0"/>
                <a:solidFill>
                  <a:schemeClr val="accent1"/>
                </a:solidFill>
                <a:effectLst>
                  <a:outerShdw blurRad="38100" dist="25400" dir="5400000" algn="ctr" rotWithShape="0">
                    <a:srgbClr val="6E747A">
                      <a:alpha val="43000"/>
                    </a:srgbClr>
                  </a:outerShdw>
                </a:effectLst>
              </a:rPr>
              <a:t>Previous Studies</a:t>
            </a:r>
          </a:p>
        </p:txBody>
      </p:sp>
      <p:sp>
        <p:nvSpPr>
          <p:cNvPr id="11" name="Rectangle 10">
            <a:extLst>
              <a:ext uri="{FF2B5EF4-FFF2-40B4-BE49-F238E27FC236}">
                <a16:creationId xmlns:a16="http://schemas.microsoft.com/office/drawing/2014/main" id="{83BB55E5-04DB-D7E6-02EA-A7AB6089D18A}"/>
              </a:ext>
            </a:extLst>
          </p:cNvPr>
          <p:cNvSpPr/>
          <p:nvPr/>
        </p:nvSpPr>
        <p:spPr>
          <a:xfrm>
            <a:off x="7875039" y="1012673"/>
            <a:ext cx="3382107" cy="70920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ln w="0"/>
                <a:solidFill>
                  <a:schemeClr val="accent1"/>
                </a:solidFill>
                <a:effectLst>
                  <a:outerShdw blurRad="38100" dist="25400" dir="5400000" algn="ctr" rotWithShape="0">
                    <a:srgbClr val="6E747A">
                      <a:alpha val="43000"/>
                    </a:srgbClr>
                  </a:outerShdw>
                </a:effectLst>
              </a:rPr>
              <a:t>This Study</a:t>
            </a:r>
          </a:p>
        </p:txBody>
      </p:sp>
    </p:spTree>
    <p:extLst>
      <p:ext uri="{BB962C8B-B14F-4D97-AF65-F5344CB8AC3E}">
        <p14:creationId xmlns:p14="http://schemas.microsoft.com/office/powerpoint/2010/main" val="34213948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1D3388-C9B1-6C8B-566A-1C76DA52AE50}"/>
              </a:ext>
            </a:extLst>
          </p:cNvPr>
          <p:cNvSpPr/>
          <p:nvPr/>
        </p:nvSpPr>
        <p:spPr>
          <a:xfrm>
            <a:off x="2632435" y="6492874"/>
            <a:ext cx="681636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mbria"/>
                <a:ea typeface="+mn-ea"/>
                <a:cs typeface="+mn-cs"/>
              </a:rPr>
              <a:t>IT20133368</a:t>
            </a:r>
            <a:r>
              <a:rPr kumimoji="0" lang="en-US" sz="1800" b="0" i="0" u="none" strike="noStrike" kern="0" cap="none" spc="0" normalizeH="0" baseline="0" noProof="0">
                <a:ln>
                  <a:noFill/>
                </a:ln>
                <a:solidFill>
                  <a:prstClr val="black"/>
                </a:solidFill>
                <a:effectLst/>
                <a:uLnTx/>
                <a:uFillTx/>
                <a:latin typeface="Cambria"/>
                <a:ea typeface="+mn-ea"/>
                <a:cs typeface="+mn-cs"/>
              </a:rPr>
              <a:t>   |   </a:t>
            </a:r>
            <a:r>
              <a:rPr lang="en-US" b="1" kern="0">
                <a:solidFill>
                  <a:prstClr val="black"/>
                </a:solidFill>
                <a:latin typeface="Cambria"/>
              </a:rPr>
              <a:t>W</a:t>
            </a:r>
            <a:r>
              <a:rPr kumimoji="0" lang="en-US" sz="1800" b="1" i="0" u="none" strike="noStrike" kern="0" cap="none" spc="0" normalizeH="0" baseline="0" noProof="0" err="1">
                <a:ln>
                  <a:noFill/>
                </a:ln>
                <a:solidFill>
                  <a:prstClr val="black"/>
                </a:solidFill>
                <a:effectLst/>
                <a:uLnTx/>
                <a:uFillTx/>
                <a:latin typeface="Cambria"/>
                <a:ea typeface="+mn-ea"/>
                <a:cs typeface="+mn-cs"/>
              </a:rPr>
              <a:t>ijayasena</a:t>
            </a:r>
            <a:r>
              <a:rPr kumimoji="0" lang="en-US" sz="1800" b="1" i="0" u="none" strike="noStrike" kern="0" cap="none" spc="0" normalizeH="0" baseline="0" noProof="0">
                <a:ln>
                  <a:noFill/>
                </a:ln>
                <a:solidFill>
                  <a:prstClr val="black"/>
                </a:solidFill>
                <a:effectLst/>
                <a:uLnTx/>
                <a:uFillTx/>
                <a:latin typeface="Cambria"/>
                <a:ea typeface="+mn-ea"/>
                <a:cs typeface="+mn-cs"/>
              </a:rPr>
              <a:t> W.D.N.D.T</a:t>
            </a:r>
            <a:r>
              <a:rPr lang="en-US" b="1" kern="0">
                <a:solidFill>
                  <a:prstClr val="black"/>
                </a:solidFill>
                <a:latin typeface="Cambria"/>
              </a:rPr>
              <a:t>.</a:t>
            </a:r>
            <a:r>
              <a:rPr kumimoji="0" lang="en-US" sz="1800" b="1" i="0" u="none" strike="noStrike" kern="0" cap="none" spc="0" normalizeH="0" baseline="0" noProof="0">
                <a:ln>
                  <a:noFill/>
                </a:ln>
                <a:solidFill>
                  <a:prstClr val="black"/>
                </a:solidFill>
                <a:effectLst/>
                <a:uLnTx/>
                <a:uFillTx/>
                <a:latin typeface="Cambria"/>
                <a:ea typeface="+mn-ea"/>
                <a:cs typeface="+mn-cs"/>
              </a:rPr>
              <a:t>  </a:t>
            </a:r>
            <a:r>
              <a:rPr kumimoji="0" lang="en-US" sz="1800" b="0" i="0" u="none" strike="noStrike" kern="0" cap="none" spc="0" normalizeH="0" baseline="0" noProof="0">
                <a:ln>
                  <a:noFill/>
                </a:ln>
                <a:solidFill>
                  <a:prstClr val="black"/>
                </a:solidFill>
                <a:effectLst/>
                <a:uLnTx/>
                <a:uFillTx/>
                <a:latin typeface="Cambria"/>
                <a:ea typeface="+mn-ea"/>
                <a:cs typeface="+mn-cs"/>
              </a:rPr>
              <a:t>| </a:t>
            </a:r>
            <a:r>
              <a:rPr lang="en-US" b="1" kern="0">
                <a:solidFill>
                  <a:prstClr val="black"/>
                </a:solidFill>
                <a:latin typeface="Cambria"/>
              </a:rPr>
              <a:t>2023-035</a:t>
            </a:r>
            <a:endParaRPr kumimoji="0" lang="en-US" sz="1800" b="0" i="0" u="none" strike="noStrike" kern="0" cap="none" spc="0" normalizeH="0" baseline="0" noProof="0">
              <a:ln>
                <a:noFill/>
              </a:ln>
              <a:solidFill>
                <a:prstClr val="black"/>
              </a:solidFill>
              <a:effectLst/>
              <a:uLnTx/>
              <a:uFillTx/>
              <a:latin typeface="Cambria"/>
              <a:ea typeface="+mn-ea"/>
              <a:cs typeface="+mn-cs"/>
            </a:endParaRPr>
          </a:p>
        </p:txBody>
      </p:sp>
      <p:sp>
        <p:nvSpPr>
          <p:cNvPr id="4" name="Title 1">
            <a:extLst>
              <a:ext uri="{FF2B5EF4-FFF2-40B4-BE49-F238E27FC236}">
                <a16:creationId xmlns:a16="http://schemas.microsoft.com/office/drawing/2014/main" id="{70D8692B-E9E4-4DFF-C7FD-53660A4663B8}"/>
              </a:ext>
            </a:extLst>
          </p:cNvPr>
          <p:cNvSpPr txBox="1">
            <a:spLocks/>
          </p:cNvSpPr>
          <p:nvPr/>
        </p:nvSpPr>
        <p:spPr>
          <a:xfrm>
            <a:off x="3160728" y="0"/>
            <a:ext cx="5759778" cy="1176367"/>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a:t>COMPONENT DIAGRAM</a:t>
            </a:r>
          </a:p>
        </p:txBody>
      </p:sp>
      <p:pic>
        <p:nvPicPr>
          <p:cNvPr id="5" name="Picture 4" descr="A diagram of a process&#10;&#10;Description automatically generated">
            <a:extLst>
              <a:ext uri="{FF2B5EF4-FFF2-40B4-BE49-F238E27FC236}">
                <a16:creationId xmlns:a16="http://schemas.microsoft.com/office/drawing/2014/main" id="{DCC8F8CE-91F9-E39D-974C-DAC66F5800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793" y="498028"/>
            <a:ext cx="10530908" cy="6265704"/>
          </a:xfrm>
          <a:prstGeom prst="rect">
            <a:avLst/>
          </a:prstGeom>
        </p:spPr>
      </p:pic>
    </p:spTree>
    <p:extLst>
      <p:ext uri="{BB962C8B-B14F-4D97-AF65-F5344CB8AC3E}">
        <p14:creationId xmlns:p14="http://schemas.microsoft.com/office/powerpoint/2010/main" val="942575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0B64998-E572-9DF0-725E-593EEEF62A17}"/>
              </a:ext>
            </a:extLst>
          </p:cNvPr>
          <p:cNvSpPr/>
          <p:nvPr/>
        </p:nvSpPr>
        <p:spPr>
          <a:xfrm>
            <a:off x="3200400" y="6470073"/>
            <a:ext cx="681636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mbria"/>
                <a:ea typeface="+mn-ea"/>
                <a:cs typeface="+mn-cs"/>
              </a:rPr>
              <a:t>IT20133504</a:t>
            </a:r>
            <a:r>
              <a:rPr kumimoji="0" lang="en-US" sz="1800" b="0" i="0" u="none" strike="noStrike" kern="0" cap="none" spc="0" normalizeH="0" baseline="0" noProof="0">
                <a:ln>
                  <a:noFill/>
                </a:ln>
                <a:solidFill>
                  <a:prstClr val="black"/>
                </a:solidFill>
                <a:effectLst/>
                <a:uLnTx/>
                <a:uFillTx/>
                <a:latin typeface="Cambria"/>
                <a:ea typeface="+mn-ea"/>
                <a:cs typeface="+mn-cs"/>
              </a:rPr>
              <a:t>  |   </a:t>
            </a:r>
            <a:r>
              <a:rPr kumimoji="0" lang="en-US" sz="1800" b="1" i="0" u="none" strike="noStrike" kern="0" cap="none" spc="0" normalizeH="0" baseline="0" noProof="0" err="1">
                <a:ln>
                  <a:noFill/>
                </a:ln>
                <a:solidFill>
                  <a:prstClr val="black"/>
                </a:solidFill>
                <a:effectLst/>
                <a:uLnTx/>
                <a:uFillTx/>
                <a:latin typeface="Cambria"/>
                <a:ea typeface="+mn-ea"/>
                <a:cs typeface="+mn-cs"/>
              </a:rPr>
              <a:t>Weerasekara</a:t>
            </a:r>
            <a:r>
              <a:rPr kumimoji="0" lang="en-US" sz="1800" b="1" i="0" u="none" strike="noStrike" kern="0" cap="none" spc="0" normalizeH="0" baseline="0" noProof="0">
                <a:ln>
                  <a:noFill/>
                </a:ln>
                <a:solidFill>
                  <a:prstClr val="black"/>
                </a:solidFill>
                <a:effectLst/>
                <a:uLnTx/>
                <a:uFillTx/>
                <a:latin typeface="Cambria"/>
                <a:ea typeface="+mn-ea"/>
                <a:cs typeface="+mn-cs"/>
              </a:rPr>
              <a:t> N.N.   </a:t>
            </a:r>
            <a:r>
              <a:rPr kumimoji="0" lang="en-US" sz="1800" b="0" i="0" u="none" strike="noStrike" kern="0" cap="none" spc="0" normalizeH="0" baseline="0" noProof="0">
                <a:ln>
                  <a:noFill/>
                </a:ln>
                <a:solidFill>
                  <a:prstClr val="black"/>
                </a:solidFill>
                <a:effectLst/>
                <a:uLnTx/>
                <a:uFillTx/>
                <a:latin typeface="Cambria"/>
                <a:ea typeface="+mn-ea"/>
                <a:cs typeface="+mn-cs"/>
              </a:rPr>
              <a:t>| </a:t>
            </a:r>
            <a:r>
              <a:rPr lang="en-US" b="1" kern="0">
                <a:solidFill>
                  <a:prstClr val="black"/>
                </a:solidFill>
                <a:latin typeface="Cambria"/>
              </a:rPr>
              <a:t>2023-035</a:t>
            </a:r>
            <a:endParaRPr kumimoji="0" lang="en-US" sz="1800" b="0" i="0" u="none" strike="noStrike" kern="0" cap="none" spc="0" normalizeH="0" baseline="0" noProof="0">
              <a:ln>
                <a:noFill/>
              </a:ln>
              <a:solidFill>
                <a:prstClr val="black"/>
              </a:solidFill>
              <a:effectLst/>
              <a:uLnTx/>
              <a:uFillTx/>
              <a:latin typeface="Cambria"/>
              <a:ea typeface="+mn-ea"/>
              <a:cs typeface="+mn-cs"/>
            </a:endParaRPr>
          </a:p>
        </p:txBody>
      </p:sp>
      <p:sp>
        <p:nvSpPr>
          <p:cNvPr id="3" name="Rectangle 1">
            <a:extLst>
              <a:ext uri="{FF2B5EF4-FFF2-40B4-BE49-F238E27FC236}">
                <a16:creationId xmlns:a16="http://schemas.microsoft.com/office/drawing/2014/main" id="{D998EFC9-0123-8236-EDE9-5796BBABBC6B}"/>
              </a:ext>
            </a:extLst>
          </p:cNvPr>
          <p:cNvSpPr>
            <a:spLocks noChangeArrowheads="1"/>
          </p:cNvSpPr>
          <p:nvPr/>
        </p:nvSpPr>
        <p:spPr bwMode="auto">
          <a:xfrm>
            <a:off x="304800" y="1905000"/>
            <a:ext cx="11887200"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eaLnBrk="0" fontAlgn="base" hangingPunct="0">
              <a:spcBef>
                <a:spcPct val="0"/>
              </a:spcBef>
              <a:spcAft>
                <a:spcPct val="0"/>
              </a:spcAft>
              <a:buFont typeface="Arial" panose="020B0604020202020204" pitchFamily="34" charset="0"/>
              <a:buChar char="•"/>
            </a:pPr>
            <a:r>
              <a:rPr lang="en-US" altLang="en-US" sz="2800" b="1">
                <a:solidFill>
                  <a:prstClr val="black"/>
                </a:solidFill>
                <a:latin typeface="Söhne"/>
              </a:rPr>
              <a:t>What is a MIND MAP? </a:t>
            </a:r>
            <a:r>
              <a:rPr lang="en-US" altLang="en-US" sz="2800">
                <a:solidFill>
                  <a:prstClr val="black"/>
                </a:solidFill>
                <a:latin typeface="Söhne"/>
              </a:rPr>
              <a:t>- Mind mapping is a technique used for visually organizing information and concepts in a diagram or map. It's a widely-used method for note-taking, brainstorming, and idea organization.</a:t>
            </a:r>
          </a:p>
          <a:p>
            <a:pPr eaLnBrk="0" fontAlgn="base" hangingPunct="0">
              <a:spcBef>
                <a:spcPct val="0"/>
              </a:spcBef>
              <a:spcAft>
                <a:spcPct val="0"/>
              </a:spcAft>
            </a:pPr>
            <a:endParaRPr lang="en-US" altLang="en-US" sz="2800">
              <a:solidFill>
                <a:prstClr val="black"/>
              </a:solidFill>
              <a:latin typeface="Söhne"/>
            </a:endParaRPr>
          </a:p>
          <a:p>
            <a:pPr marL="342900" indent="-342900" eaLnBrk="0" fontAlgn="base" hangingPunct="0">
              <a:spcBef>
                <a:spcPct val="0"/>
              </a:spcBef>
              <a:spcAft>
                <a:spcPct val="0"/>
              </a:spcAft>
              <a:buFont typeface="Arial" panose="020B0604020202020204" pitchFamily="34" charset="0"/>
              <a:buChar char="•"/>
            </a:pPr>
            <a:r>
              <a:rPr lang="en-US" sz="2800" b="1" i="0">
                <a:effectLst/>
                <a:latin typeface="Söhne"/>
              </a:rPr>
              <a:t>Challenges with Mind Mapping</a:t>
            </a:r>
            <a:r>
              <a:rPr lang="en-US" altLang="en-US" sz="2800">
                <a:solidFill>
                  <a:prstClr val="black"/>
                </a:solidFill>
                <a:latin typeface="Söhne"/>
              </a:rPr>
              <a:t>- Many</a:t>
            </a:r>
            <a:r>
              <a:rPr lang="en-US" sz="2800">
                <a:latin typeface="Söhne"/>
              </a:rPr>
              <a:t> students don't use mind maps because they think making them is hard and requires creativity, which not everyone has. And the existing mind map generating tool have some limited capabilities.</a:t>
            </a:r>
            <a:br>
              <a:rPr lang="en-US" altLang="en-US" sz="2800">
                <a:solidFill>
                  <a:prstClr val="black"/>
                </a:solidFill>
                <a:latin typeface="Söhne"/>
              </a:rPr>
            </a:br>
            <a:endParaRPr lang="en-US" altLang="en-US" sz="2800">
              <a:solidFill>
                <a:prstClr val="black"/>
              </a:solidFill>
              <a:latin typeface="Söhne"/>
            </a:endParaRPr>
          </a:p>
        </p:txBody>
      </p:sp>
      <p:sp>
        <p:nvSpPr>
          <p:cNvPr id="4" name="Subtitle 2">
            <a:extLst>
              <a:ext uri="{FF2B5EF4-FFF2-40B4-BE49-F238E27FC236}">
                <a16:creationId xmlns:a16="http://schemas.microsoft.com/office/drawing/2014/main" id="{77C28A07-BF1A-A659-9AAC-44368C4E5390}"/>
              </a:ext>
            </a:extLst>
          </p:cNvPr>
          <p:cNvSpPr txBox="1">
            <a:spLocks/>
          </p:cNvSpPr>
          <p:nvPr/>
        </p:nvSpPr>
        <p:spPr>
          <a:xfrm>
            <a:off x="4115723" y="429945"/>
            <a:ext cx="3960553" cy="64148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6000" b="1">
                <a:latin typeface="+mj-lt"/>
                <a:ea typeface="+mj-ea"/>
                <a:cs typeface="+mj-cs"/>
              </a:rPr>
              <a:t>Background</a:t>
            </a:r>
          </a:p>
        </p:txBody>
      </p:sp>
    </p:spTree>
    <p:extLst>
      <p:ext uri="{BB962C8B-B14F-4D97-AF65-F5344CB8AC3E}">
        <p14:creationId xmlns:p14="http://schemas.microsoft.com/office/powerpoint/2010/main" val="32306549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1D3388-C9B1-6C8B-566A-1C76DA52AE50}"/>
              </a:ext>
            </a:extLst>
          </p:cNvPr>
          <p:cNvSpPr/>
          <p:nvPr/>
        </p:nvSpPr>
        <p:spPr>
          <a:xfrm>
            <a:off x="2632435" y="6492874"/>
            <a:ext cx="681636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mbria"/>
                <a:ea typeface="+mn-ea"/>
                <a:cs typeface="+mn-cs"/>
              </a:rPr>
              <a:t>IT20133368</a:t>
            </a:r>
            <a:r>
              <a:rPr kumimoji="0" lang="en-US" sz="1800" b="0" i="0" u="none" strike="noStrike" kern="0" cap="none" spc="0" normalizeH="0" baseline="0" noProof="0">
                <a:ln>
                  <a:noFill/>
                </a:ln>
                <a:solidFill>
                  <a:prstClr val="black"/>
                </a:solidFill>
                <a:effectLst/>
                <a:uLnTx/>
                <a:uFillTx/>
                <a:latin typeface="Cambria"/>
                <a:ea typeface="+mn-ea"/>
                <a:cs typeface="+mn-cs"/>
              </a:rPr>
              <a:t>   |   </a:t>
            </a:r>
            <a:r>
              <a:rPr lang="en-US" b="1" kern="0">
                <a:solidFill>
                  <a:prstClr val="black"/>
                </a:solidFill>
                <a:latin typeface="Cambria"/>
              </a:rPr>
              <a:t>W</a:t>
            </a:r>
            <a:r>
              <a:rPr kumimoji="0" lang="en-US" sz="1800" b="1" i="0" u="none" strike="noStrike" kern="0" cap="none" spc="0" normalizeH="0" baseline="0" noProof="0" err="1">
                <a:ln>
                  <a:noFill/>
                </a:ln>
                <a:solidFill>
                  <a:prstClr val="black"/>
                </a:solidFill>
                <a:effectLst/>
                <a:uLnTx/>
                <a:uFillTx/>
                <a:latin typeface="Cambria"/>
                <a:ea typeface="+mn-ea"/>
                <a:cs typeface="+mn-cs"/>
              </a:rPr>
              <a:t>ijayasena</a:t>
            </a:r>
            <a:r>
              <a:rPr kumimoji="0" lang="en-US" sz="1800" b="1" i="0" u="none" strike="noStrike" kern="0" cap="none" spc="0" normalizeH="0" baseline="0" noProof="0">
                <a:ln>
                  <a:noFill/>
                </a:ln>
                <a:solidFill>
                  <a:prstClr val="black"/>
                </a:solidFill>
                <a:effectLst/>
                <a:uLnTx/>
                <a:uFillTx/>
                <a:latin typeface="Cambria"/>
                <a:ea typeface="+mn-ea"/>
                <a:cs typeface="+mn-cs"/>
              </a:rPr>
              <a:t> W.D.N.D.T</a:t>
            </a:r>
            <a:r>
              <a:rPr lang="en-US" b="1" kern="0">
                <a:solidFill>
                  <a:prstClr val="black"/>
                </a:solidFill>
                <a:latin typeface="Cambria"/>
              </a:rPr>
              <a:t>.</a:t>
            </a:r>
            <a:r>
              <a:rPr kumimoji="0" lang="en-US" sz="1800" b="1" i="0" u="none" strike="noStrike" kern="0" cap="none" spc="0" normalizeH="0" baseline="0" noProof="0">
                <a:ln>
                  <a:noFill/>
                </a:ln>
                <a:solidFill>
                  <a:prstClr val="black"/>
                </a:solidFill>
                <a:effectLst/>
                <a:uLnTx/>
                <a:uFillTx/>
                <a:latin typeface="Cambria"/>
                <a:ea typeface="+mn-ea"/>
                <a:cs typeface="+mn-cs"/>
              </a:rPr>
              <a:t>  </a:t>
            </a:r>
            <a:r>
              <a:rPr kumimoji="0" lang="en-US" sz="1800" b="0" i="0" u="none" strike="noStrike" kern="0" cap="none" spc="0" normalizeH="0" baseline="0" noProof="0">
                <a:ln>
                  <a:noFill/>
                </a:ln>
                <a:solidFill>
                  <a:prstClr val="black"/>
                </a:solidFill>
                <a:effectLst/>
                <a:uLnTx/>
                <a:uFillTx/>
                <a:latin typeface="Cambria"/>
                <a:ea typeface="+mn-ea"/>
                <a:cs typeface="+mn-cs"/>
              </a:rPr>
              <a:t>| </a:t>
            </a:r>
            <a:r>
              <a:rPr lang="en-US" b="1" kern="0">
                <a:solidFill>
                  <a:prstClr val="black"/>
                </a:solidFill>
                <a:latin typeface="Cambria"/>
              </a:rPr>
              <a:t>2023-035</a:t>
            </a:r>
            <a:endParaRPr kumimoji="0" lang="en-US" sz="1800" b="0" i="0" u="none" strike="noStrike" kern="0" cap="none" spc="0" normalizeH="0" baseline="0" noProof="0">
              <a:ln>
                <a:noFill/>
              </a:ln>
              <a:solidFill>
                <a:prstClr val="black"/>
              </a:solidFill>
              <a:effectLst/>
              <a:uLnTx/>
              <a:uFillTx/>
              <a:latin typeface="Cambria"/>
              <a:ea typeface="+mn-ea"/>
              <a:cs typeface="+mn-cs"/>
            </a:endParaRPr>
          </a:p>
        </p:txBody>
      </p:sp>
      <p:sp>
        <p:nvSpPr>
          <p:cNvPr id="2" name="Title 1">
            <a:extLst>
              <a:ext uri="{FF2B5EF4-FFF2-40B4-BE49-F238E27FC236}">
                <a16:creationId xmlns:a16="http://schemas.microsoft.com/office/drawing/2014/main" id="{800BC8CB-F84D-5565-F035-3EAC53FA65B9}"/>
              </a:ext>
            </a:extLst>
          </p:cNvPr>
          <p:cNvSpPr txBox="1">
            <a:spLocks/>
          </p:cNvSpPr>
          <p:nvPr/>
        </p:nvSpPr>
        <p:spPr>
          <a:xfrm>
            <a:off x="728716" y="190520"/>
            <a:ext cx="10526609" cy="1200329"/>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IMPLEMENTATION</a:t>
            </a:r>
          </a:p>
        </p:txBody>
      </p:sp>
      <p:sp>
        <p:nvSpPr>
          <p:cNvPr id="4" name="TextBox 3">
            <a:extLst>
              <a:ext uri="{FF2B5EF4-FFF2-40B4-BE49-F238E27FC236}">
                <a16:creationId xmlns:a16="http://schemas.microsoft.com/office/drawing/2014/main" id="{B80BE159-1790-5ADF-A2FB-9FAA9422F6A2}"/>
              </a:ext>
            </a:extLst>
          </p:cNvPr>
          <p:cNvSpPr txBox="1"/>
          <p:nvPr/>
        </p:nvSpPr>
        <p:spPr>
          <a:xfrm>
            <a:off x="1335178" y="1466722"/>
            <a:ext cx="9313683" cy="3754874"/>
          </a:xfrm>
          <a:prstGeom prst="rect">
            <a:avLst/>
          </a:prstGeom>
          <a:noFill/>
        </p:spPr>
        <p:txBody>
          <a:bodyPr wrap="square" rtlCol="0">
            <a:spAutoFit/>
          </a:bodyPr>
          <a:lstStyle/>
          <a:p>
            <a:pPr algn="ctr"/>
            <a:r>
              <a:rPr lang="en-US" sz="2400"/>
              <a:t>Inputs to the System</a:t>
            </a:r>
          </a:p>
          <a:p>
            <a:endParaRPr lang="en-US"/>
          </a:p>
          <a:p>
            <a:endParaRPr lang="en-US"/>
          </a:p>
          <a:p>
            <a:endParaRPr lang="en-US"/>
          </a:p>
          <a:p>
            <a:pPr marL="285750" indent="-285750" algn="just">
              <a:buFont typeface="Arial" panose="020B0604020202020204" pitchFamily="34" charset="0"/>
              <a:buChar char="•"/>
            </a:pPr>
            <a:r>
              <a:rPr lang="en-US" sz="2000"/>
              <a:t>Textual Input: The system receives textual input from students, which can include essays, questions, or any text-based educational content with any length.</a:t>
            </a:r>
          </a:p>
          <a:p>
            <a:pPr algn="just"/>
            <a:endParaRPr lang="en-US" sz="2000"/>
          </a:p>
          <a:p>
            <a:pPr marL="285750" indent="-285750" algn="just">
              <a:buFont typeface="Arial" panose="020B0604020202020204" pitchFamily="34" charset="0"/>
              <a:buChar char="•"/>
            </a:pPr>
            <a:r>
              <a:rPr lang="en-US" sz="2000"/>
              <a:t>User Proficiency Level: If provided or inferred, the system considers the user's proficiency level to suggest resources suitable for their skill level.</a:t>
            </a:r>
          </a:p>
          <a:p>
            <a:pPr marL="285750" indent="-285750" algn="just">
              <a:buFont typeface="Arial" panose="020B0604020202020204" pitchFamily="34" charset="0"/>
              <a:buChar char="•"/>
            </a:pPr>
            <a:endParaRPr lang="en-US" sz="2000"/>
          </a:p>
          <a:p>
            <a:pPr marL="285750" indent="-285750" algn="just">
              <a:buFont typeface="Arial" panose="020B0604020202020204" pitchFamily="34" charset="0"/>
              <a:buChar char="•"/>
            </a:pPr>
            <a:r>
              <a:rPr lang="en-US" sz="2000"/>
              <a:t>Resource Type Selection: Users may specify their preference for resource types, such as documents or videos, influencing the recommendation results.</a:t>
            </a:r>
          </a:p>
        </p:txBody>
      </p:sp>
    </p:spTree>
    <p:extLst>
      <p:ext uri="{BB962C8B-B14F-4D97-AF65-F5344CB8AC3E}">
        <p14:creationId xmlns:p14="http://schemas.microsoft.com/office/powerpoint/2010/main" val="11612332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1D3388-C9B1-6C8B-566A-1C76DA52AE50}"/>
              </a:ext>
            </a:extLst>
          </p:cNvPr>
          <p:cNvSpPr/>
          <p:nvPr/>
        </p:nvSpPr>
        <p:spPr>
          <a:xfrm>
            <a:off x="2632435" y="6492874"/>
            <a:ext cx="681636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mbria"/>
                <a:ea typeface="+mn-ea"/>
                <a:cs typeface="+mn-cs"/>
              </a:rPr>
              <a:t>IT20133368</a:t>
            </a:r>
            <a:r>
              <a:rPr kumimoji="0" lang="en-US" sz="1800" b="0" i="0" u="none" strike="noStrike" kern="0" cap="none" spc="0" normalizeH="0" baseline="0" noProof="0">
                <a:ln>
                  <a:noFill/>
                </a:ln>
                <a:solidFill>
                  <a:prstClr val="black"/>
                </a:solidFill>
                <a:effectLst/>
                <a:uLnTx/>
                <a:uFillTx/>
                <a:latin typeface="Cambria"/>
                <a:ea typeface="+mn-ea"/>
                <a:cs typeface="+mn-cs"/>
              </a:rPr>
              <a:t>   |   </a:t>
            </a:r>
            <a:r>
              <a:rPr lang="en-US" b="1" kern="0">
                <a:solidFill>
                  <a:prstClr val="black"/>
                </a:solidFill>
                <a:latin typeface="Cambria"/>
              </a:rPr>
              <a:t>W</a:t>
            </a:r>
            <a:r>
              <a:rPr kumimoji="0" lang="en-US" sz="1800" b="1" i="0" u="none" strike="noStrike" kern="0" cap="none" spc="0" normalizeH="0" baseline="0" noProof="0" err="1">
                <a:ln>
                  <a:noFill/>
                </a:ln>
                <a:solidFill>
                  <a:prstClr val="black"/>
                </a:solidFill>
                <a:effectLst/>
                <a:uLnTx/>
                <a:uFillTx/>
                <a:latin typeface="Cambria"/>
                <a:ea typeface="+mn-ea"/>
                <a:cs typeface="+mn-cs"/>
              </a:rPr>
              <a:t>ijayasena</a:t>
            </a:r>
            <a:r>
              <a:rPr kumimoji="0" lang="en-US" sz="1800" b="1" i="0" u="none" strike="noStrike" kern="0" cap="none" spc="0" normalizeH="0" baseline="0" noProof="0">
                <a:ln>
                  <a:noFill/>
                </a:ln>
                <a:solidFill>
                  <a:prstClr val="black"/>
                </a:solidFill>
                <a:effectLst/>
                <a:uLnTx/>
                <a:uFillTx/>
                <a:latin typeface="Cambria"/>
                <a:ea typeface="+mn-ea"/>
                <a:cs typeface="+mn-cs"/>
              </a:rPr>
              <a:t> W.D.N.D.T</a:t>
            </a:r>
            <a:r>
              <a:rPr lang="en-US" b="1" kern="0">
                <a:solidFill>
                  <a:prstClr val="black"/>
                </a:solidFill>
                <a:latin typeface="Cambria"/>
              </a:rPr>
              <a:t>.</a:t>
            </a:r>
            <a:r>
              <a:rPr kumimoji="0" lang="en-US" sz="1800" b="1" i="0" u="none" strike="noStrike" kern="0" cap="none" spc="0" normalizeH="0" baseline="0" noProof="0">
                <a:ln>
                  <a:noFill/>
                </a:ln>
                <a:solidFill>
                  <a:prstClr val="black"/>
                </a:solidFill>
                <a:effectLst/>
                <a:uLnTx/>
                <a:uFillTx/>
                <a:latin typeface="Cambria"/>
                <a:ea typeface="+mn-ea"/>
                <a:cs typeface="+mn-cs"/>
              </a:rPr>
              <a:t>  </a:t>
            </a:r>
            <a:r>
              <a:rPr kumimoji="0" lang="en-US" sz="1800" b="0" i="0" u="none" strike="noStrike" kern="0" cap="none" spc="0" normalizeH="0" baseline="0" noProof="0">
                <a:ln>
                  <a:noFill/>
                </a:ln>
                <a:solidFill>
                  <a:prstClr val="black"/>
                </a:solidFill>
                <a:effectLst/>
                <a:uLnTx/>
                <a:uFillTx/>
                <a:latin typeface="Cambria"/>
                <a:ea typeface="+mn-ea"/>
                <a:cs typeface="+mn-cs"/>
              </a:rPr>
              <a:t>| </a:t>
            </a:r>
            <a:r>
              <a:rPr lang="en-US" b="1" kern="0">
                <a:solidFill>
                  <a:prstClr val="black"/>
                </a:solidFill>
                <a:latin typeface="Cambria"/>
              </a:rPr>
              <a:t>2023-035</a:t>
            </a:r>
            <a:endParaRPr kumimoji="0" lang="en-US" sz="1800" b="0" i="0" u="none" strike="noStrike" kern="0" cap="none" spc="0" normalizeH="0" baseline="0" noProof="0">
              <a:ln>
                <a:noFill/>
              </a:ln>
              <a:solidFill>
                <a:prstClr val="black"/>
              </a:solidFill>
              <a:effectLst/>
              <a:uLnTx/>
              <a:uFillTx/>
              <a:latin typeface="Cambria"/>
              <a:ea typeface="+mn-ea"/>
              <a:cs typeface="+mn-cs"/>
            </a:endParaRPr>
          </a:p>
        </p:txBody>
      </p:sp>
      <p:sp>
        <p:nvSpPr>
          <p:cNvPr id="2" name="Title 1">
            <a:extLst>
              <a:ext uri="{FF2B5EF4-FFF2-40B4-BE49-F238E27FC236}">
                <a16:creationId xmlns:a16="http://schemas.microsoft.com/office/drawing/2014/main" id="{800BC8CB-F84D-5565-F035-3EAC53FA65B9}"/>
              </a:ext>
            </a:extLst>
          </p:cNvPr>
          <p:cNvSpPr txBox="1">
            <a:spLocks/>
          </p:cNvSpPr>
          <p:nvPr/>
        </p:nvSpPr>
        <p:spPr>
          <a:xfrm>
            <a:off x="728716" y="190520"/>
            <a:ext cx="10526609" cy="1200329"/>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IMPLEMENTATION</a:t>
            </a:r>
          </a:p>
        </p:txBody>
      </p:sp>
      <p:sp>
        <p:nvSpPr>
          <p:cNvPr id="4" name="TextBox 3">
            <a:extLst>
              <a:ext uri="{FF2B5EF4-FFF2-40B4-BE49-F238E27FC236}">
                <a16:creationId xmlns:a16="http://schemas.microsoft.com/office/drawing/2014/main" id="{B80BE159-1790-5ADF-A2FB-9FAA9422F6A2}"/>
              </a:ext>
            </a:extLst>
          </p:cNvPr>
          <p:cNvSpPr txBox="1"/>
          <p:nvPr/>
        </p:nvSpPr>
        <p:spPr>
          <a:xfrm>
            <a:off x="1083937" y="1074509"/>
            <a:ext cx="9816166" cy="4708981"/>
          </a:xfrm>
          <a:prstGeom prst="rect">
            <a:avLst/>
          </a:prstGeom>
          <a:noFill/>
        </p:spPr>
        <p:txBody>
          <a:bodyPr wrap="square" rtlCol="0">
            <a:spAutoFit/>
          </a:bodyPr>
          <a:lstStyle/>
          <a:p>
            <a:pPr algn="ctr"/>
            <a:r>
              <a:rPr lang="en-US" sz="2400"/>
              <a:t>Output of the System</a:t>
            </a:r>
          </a:p>
          <a:p>
            <a:endParaRPr lang="en-US"/>
          </a:p>
          <a:p>
            <a:endParaRPr lang="en-US"/>
          </a:p>
          <a:p>
            <a:pPr marL="285750" indent="-285750" algn="just">
              <a:buFont typeface="Arial" panose="020B0604020202020204" pitchFamily="34" charset="0"/>
              <a:buChar char="•"/>
            </a:pPr>
            <a:r>
              <a:rPr lang="en-US" sz="2000"/>
              <a:t>Document Recommendations: The system suggests relevant documents, such as articles, research papers, or study guides, based on the user's input. </a:t>
            </a:r>
          </a:p>
          <a:p>
            <a:pPr marL="285750" indent="-285750" algn="just">
              <a:buFont typeface="Arial" panose="020B0604020202020204" pitchFamily="34" charset="0"/>
              <a:buChar char="•"/>
            </a:pPr>
            <a:endParaRPr lang="en-US" sz="2000"/>
          </a:p>
          <a:p>
            <a:pPr marL="285750" indent="-285750" algn="just">
              <a:buFont typeface="Arial" panose="020B0604020202020204" pitchFamily="34" charset="0"/>
              <a:buChar char="•"/>
            </a:pPr>
            <a:r>
              <a:rPr lang="en-US" sz="2000"/>
              <a:t>Video Recommendations: For users who prefer video content, the system offers video recommendations, including educational lectures, tutorials, and demonstrations. </a:t>
            </a:r>
          </a:p>
          <a:p>
            <a:pPr marL="285750" indent="-285750" algn="just">
              <a:buFont typeface="Arial" panose="020B0604020202020204" pitchFamily="34" charset="0"/>
              <a:buChar char="•"/>
            </a:pPr>
            <a:endParaRPr lang="en-US" sz="2000"/>
          </a:p>
          <a:p>
            <a:pPr marL="285750" indent="-285750" algn="just">
              <a:buFont typeface="Arial" panose="020B0604020202020204" pitchFamily="34" charset="0"/>
              <a:buChar char="•"/>
            </a:pPr>
            <a:r>
              <a:rPr lang="en-US" sz="2000"/>
              <a:t>Topic-Based Resources: The system categorizes recommended resources by topics or subjects, making it easy for users to explore materials related to their areas of interest.</a:t>
            </a:r>
          </a:p>
          <a:p>
            <a:pPr marL="285750" indent="-285750" algn="just">
              <a:buFont typeface="Arial" panose="020B0604020202020204" pitchFamily="34" charset="0"/>
              <a:buChar char="•"/>
            </a:pPr>
            <a:endParaRPr lang="en-US" sz="2000"/>
          </a:p>
          <a:p>
            <a:pPr marL="285750" indent="-285750" algn="just">
              <a:buFont typeface="Arial" panose="020B0604020202020204" pitchFamily="34" charset="0"/>
              <a:buChar char="•"/>
            </a:pPr>
            <a:r>
              <a:rPr lang="en-US" sz="2000"/>
              <a:t>Content Metrics: Each recommended resource includes metrics like readability, difficulty level, and content length, ensuring that users can assess the suitability of the material at a glance.</a:t>
            </a:r>
          </a:p>
        </p:txBody>
      </p:sp>
    </p:spTree>
    <p:extLst>
      <p:ext uri="{BB962C8B-B14F-4D97-AF65-F5344CB8AC3E}">
        <p14:creationId xmlns:p14="http://schemas.microsoft.com/office/powerpoint/2010/main" val="26284815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1D3388-C9B1-6C8B-566A-1C76DA52AE50}"/>
              </a:ext>
            </a:extLst>
          </p:cNvPr>
          <p:cNvSpPr/>
          <p:nvPr/>
        </p:nvSpPr>
        <p:spPr>
          <a:xfrm>
            <a:off x="2632435" y="6492874"/>
            <a:ext cx="681636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mbria"/>
                <a:ea typeface="+mn-ea"/>
                <a:cs typeface="+mn-cs"/>
              </a:rPr>
              <a:t>IT20133368</a:t>
            </a:r>
            <a:r>
              <a:rPr kumimoji="0" lang="en-US" sz="1800" b="0" i="0" u="none" strike="noStrike" kern="0" cap="none" spc="0" normalizeH="0" baseline="0" noProof="0">
                <a:ln>
                  <a:noFill/>
                </a:ln>
                <a:solidFill>
                  <a:prstClr val="black"/>
                </a:solidFill>
                <a:effectLst/>
                <a:uLnTx/>
                <a:uFillTx/>
                <a:latin typeface="Cambria"/>
                <a:ea typeface="+mn-ea"/>
                <a:cs typeface="+mn-cs"/>
              </a:rPr>
              <a:t>   |   </a:t>
            </a:r>
            <a:r>
              <a:rPr lang="en-US" b="1" kern="0">
                <a:solidFill>
                  <a:prstClr val="black"/>
                </a:solidFill>
                <a:latin typeface="Cambria"/>
              </a:rPr>
              <a:t>W</a:t>
            </a:r>
            <a:r>
              <a:rPr kumimoji="0" lang="en-US" sz="1800" b="1" i="0" u="none" strike="noStrike" kern="0" cap="none" spc="0" normalizeH="0" baseline="0" noProof="0" err="1">
                <a:ln>
                  <a:noFill/>
                </a:ln>
                <a:solidFill>
                  <a:prstClr val="black"/>
                </a:solidFill>
                <a:effectLst/>
                <a:uLnTx/>
                <a:uFillTx/>
                <a:latin typeface="Cambria"/>
                <a:ea typeface="+mn-ea"/>
                <a:cs typeface="+mn-cs"/>
              </a:rPr>
              <a:t>ijayasena</a:t>
            </a:r>
            <a:r>
              <a:rPr kumimoji="0" lang="en-US" sz="1800" b="1" i="0" u="none" strike="noStrike" kern="0" cap="none" spc="0" normalizeH="0" baseline="0" noProof="0">
                <a:ln>
                  <a:noFill/>
                </a:ln>
                <a:solidFill>
                  <a:prstClr val="black"/>
                </a:solidFill>
                <a:effectLst/>
                <a:uLnTx/>
                <a:uFillTx/>
                <a:latin typeface="Cambria"/>
                <a:ea typeface="+mn-ea"/>
                <a:cs typeface="+mn-cs"/>
              </a:rPr>
              <a:t> W.D.N.D.T</a:t>
            </a:r>
            <a:r>
              <a:rPr lang="en-US" b="1" kern="0">
                <a:solidFill>
                  <a:prstClr val="black"/>
                </a:solidFill>
                <a:latin typeface="Cambria"/>
              </a:rPr>
              <a:t>.</a:t>
            </a:r>
            <a:r>
              <a:rPr kumimoji="0" lang="en-US" sz="1800" b="1" i="0" u="none" strike="noStrike" kern="0" cap="none" spc="0" normalizeH="0" baseline="0" noProof="0">
                <a:ln>
                  <a:noFill/>
                </a:ln>
                <a:solidFill>
                  <a:prstClr val="black"/>
                </a:solidFill>
                <a:effectLst/>
                <a:uLnTx/>
                <a:uFillTx/>
                <a:latin typeface="Cambria"/>
                <a:ea typeface="+mn-ea"/>
                <a:cs typeface="+mn-cs"/>
              </a:rPr>
              <a:t>  </a:t>
            </a:r>
            <a:r>
              <a:rPr kumimoji="0" lang="en-US" sz="1800" b="0" i="0" u="none" strike="noStrike" kern="0" cap="none" spc="0" normalizeH="0" baseline="0" noProof="0">
                <a:ln>
                  <a:noFill/>
                </a:ln>
                <a:solidFill>
                  <a:prstClr val="black"/>
                </a:solidFill>
                <a:effectLst/>
                <a:uLnTx/>
                <a:uFillTx/>
                <a:latin typeface="Cambria"/>
                <a:ea typeface="+mn-ea"/>
                <a:cs typeface="+mn-cs"/>
              </a:rPr>
              <a:t>| </a:t>
            </a:r>
            <a:r>
              <a:rPr lang="en-US" b="1" kern="0">
                <a:solidFill>
                  <a:prstClr val="black"/>
                </a:solidFill>
                <a:latin typeface="Cambria"/>
              </a:rPr>
              <a:t>2023-035</a:t>
            </a:r>
            <a:endParaRPr kumimoji="0" lang="en-US" sz="1800" b="0" i="0" u="none" strike="noStrike" kern="0" cap="none" spc="0" normalizeH="0" baseline="0" noProof="0">
              <a:ln>
                <a:noFill/>
              </a:ln>
              <a:solidFill>
                <a:prstClr val="black"/>
              </a:solidFill>
              <a:effectLst/>
              <a:uLnTx/>
              <a:uFillTx/>
              <a:latin typeface="Cambria"/>
              <a:ea typeface="+mn-ea"/>
              <a:cs typeface="+mn-cs"/>
            </a:endParaRPr>
          </a:p>
        </p:txBody>
      </p:sp>
      <p:sp>
        <p:nvSpPr>
          <p:cNvPr id="2" name="Title 1">
            <a:extLst>
              <a:ext uri="{FF2B5EF4-FFF2-40B4-BE49-F238E27FC236}">
                <a16:creationId xmlns:a16="http://schemas.microsoft.com/office/drawing/2014/main" id="{800BC8CB-F84D-5565-F035-3EAC53FA65B9}"/>
              </a:ext>
            </a:extLst>
          </p:cNvPr>
          <p:cNvSpPr txBox="1">
            <a:spLocks/>
          </p:cNvSpPr>
          <p:nvPr/>
        </p:nvSpPr>
        <p:spPr>
          <a:xfrm>
            <a:off x="728715" y="105679"/>
            <a:ext cx="10526609" cy="1200329"/>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IMPLEMENTATION</a:t>
            </a:r>
          </a:p>
        </p:txBody>
      </p:sp>
      <p:sp>
        <p:nvSpPr>
          <p:cNvPr id="4" name="TextBox 3">
            <a:extLst>
              <a:ext uri="{FF2B5EF4-FFF2-40B4-BE49-F238E27FC236}">
                <a16:creationId xmlns:a16="http://schemas.microsoft.com/office/drawing/2014/main" id="{B80BE159-1790-5ADF-A2FB-9FAA9422F6A2}"/>
              </a:ext>
            </a:extLst>
          </p:cNvPr>
          <p:cNvSpPr txBox="1"/>
          <p:nvPr/>
        </p:nvSpPr>
        <p:spPr>
          <a:xfrm>
            <a:off x="0" y="2461182"/>
            <a:ext cx="5137608" cy="461665"/>
          </a:xfrm>
          <a:prstGeom prst="rect">
            <a:avLst/>
          </a:prstGeom>
          <a:noFill/>
        </p:spPr>
        <p:txBody>
          <a:bodyPr wrap="square" rtlCol="0">
            <a:spAutoFit/>
          </a:bodyPr>
          <a:lstStyle/>
          <a:p>
            <a:pPr marL="457200" indent="-457200">
              <a:buFont typeface="+mj-lt"/>
              <a:buAutoNum type="arabicPeriod"/>
            </a:pPr>
            <a:r>
              <a:rPr lang="en-US" sz="2400"/>
              <a:t>Collect and preprocess input query</a:t>
            </a:r>
          </a:p>
        </p:txBody>
      </p:sp>
      <p:sp>
        <p:nvSpPr>
          <p:cNvPr id="5" name="TextBox 4">
            <a:extLst>
              <a:ext uri="{FF2B5EF4-FFF2-40B4-BE49-F238E27FC236}">
                <a16:creationId xmlns:a16="http://schemas.microsoft.com/office/drawing/2014/main" id="{F7EA4B3F-67F0-ECB1-5EE9-1C53F28A8BB1}"/>
              </a:ext>
            </a:extLst>
          </p:cNvPr>
          <p:cNvSpPr txBox="1"/>
          <p:nvPr/>
        </p:nvSpPr>
        <p:spPr>
          <a:xfrm>
            <a:off x="103694" y="1306008"/>
            <a:ext cx="3932746" cy="461665"/>
          </a:xfrm>
          <a:prstGeom prst="rect">
            <a:avLst/>
          </a:prstGeom>
          <a:noFill/>
        </p:spPr>
        <p:txBody>
          <a:bodyPr wrap="square" rtlCol="0">
            <a:spAutoFit/>
          </a:bodyPr>
          <a:lstStyle/>
          <a:p>
            <a:pPr algn="ctr"/>
            <a:r>
              <a:rPr lang="en-US" sz="2400"/>
              <a:t>Methodology of the System</a:t>
            </a:r>
          </a:p>
        </p:txBody>
      </p:sp>
      <p:sp>
        <p:nvSpPr>
          <p:cNvPr id="6" name="TextBox 5">
            <a:extLst>
              <a:ext uri="{FF2B5EF4-FFF2-40B4-BE49-F238E27FC236}">
                <a16:creationId xmlns:a16="http://schemas.microsoft.com/office/drawing/2014/main" id="{E4F5511C-E513-B930-B605-7E9D58707ECE}"/>
              </a:ext>
            </a:extLst>
          </p:cNvPr>
          <p:cNvSpPr txBox="1"/>
          <p:nvPr/>
        </p:nvSpPr>
        <p:spPr>
          <a:xfrm>
            <a:off x="5329288" y="1828818"/>
            <a:ext cx="6476214" cy="2246769"/>
          </a:xfrm>
          <a:prstGeom prst="rect">
            <a:avLst/>
          </a:prstGeom>
          <a:noFill/>
          <a:ln>
            <a:solidFill>
              <a:schemeClr val="accent1"/>
            </a:solidFill>
          </a:ln>
        </p:spPr>
        <p:txBody>
          <a:bodyPr wrap="square" rtlCol="0">
            <a:spAutoFit/>
          </a:bodyPr>
          <a:lstStyle/>
          <a:p>
            <a:pPr marL="285750" indent="-285750" algn="just">
              <a:buFont typeface="Arial" panose="020B0604020202020204" pitchFamily="34" charset="0"/>
              <a:buChar char="•"/>
            </a:pPr>
            <a:r>
              <a:rPr lang="en-US" sz="2000"/>
              <a:t>Tokenization: The paragraph is tokenized, which means it is split into individual words or tokens. </a:t>
            </a:r>
          </a:p>
          <a:p>
            <a:pPr marL="285750" indent="-285750" algn="just">
              <a:buFont typeface="Arial" panose="020B0604020202020204" pitchFamily="34" charset="0"/>
              <a:buChar char="•"/>
            </a:pPr>
            <a:endParaRPr lang="en-US" sz="2000"/>
          </a:p>
          <a:p>
            <a:pPr marL="285750" indent="-285750" algn="just">
              <a:buFont typeface="Arial" panose="020B0604020202020204" pitchFamily="34" charset="0"/>
              <a:buChar char="•"/>
            </a:pPr>
            <a:r>
              <a:rPr lang="en-US" sz="2000"/>
              <a:t>Stop word Removal: Stop words are common words (e.g., "the," "and" "in") that often don't carry significant meaning for analysis. </a:t>
            </a:r>
          </a:p>
          <a:p>
            <a:pPr marL="285750" indent="-285750" algn="just">
              <a:buFont typeface="Arial" panose="020B0604020202020204" pitchFamily="34" charset="0"/>
              <a:buChar char="•"/>
            </a:pPr>
            <a:endParaRPr lang="en-US" sz="2000"/>
          </a:p>
        </p:txBody>
      </p:sp>
      <p:pic>
        <p:nvPicPr>
          <p:cNvPr id="8" name="Picture 7">
            <a:extLst>
              <a:ext uri="{FF2B5EF4-FFF2-40B4-BE49-F238E27FC236}">
                <a16:creationId xmlns:a16="http://schemas.microsoft.com/office/drawing/2014/main" id="{2E2B80D4-54EE-DAC3-EC82-03523C285A67}"/>
              </a:ext>
            </a:extLst>
          </p:cNvPr>
          <p:cNvPicPr>
            <a:picLocks noChangeAspect="1"/>
          </p:cNvPicPr>
          <p:nvPr/>
        </p:nvPicPr>
        <p:blipFill>
          <a:blip r:embed="rId2"/>
          <a:stretch>
            <a:fillRect/>
          </a:stretch>
        </p:blipFill>
        <p:spPr>
          <a:xfrm>
            <a:off x="167256" y="4538462"/>
            <a:ext cx="11857488" cy="1417857"/>
          </a:xfrm>
          <a:prstGeom prst="rect">
            <a:avLst/>
          </a:prstGeom>
        </p:spPr>
      </p:pic>
    </p:spTree>
    <p:extLst>
      <p:ext uri="{BB962C8B-B14F-4D97-AF65-F5344CB8AC3E}">
        <p14:creationId xmlns:p14="http://schemas.microsoft.com/office/powerpoint/2010/main" val="17305184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1D3388-C9B1-6C8B-566A-1C76DA52AE50}"/>
              </a:ext>
            </a:extLst>
          </p:cNvPr>
          <p:cNvSpPr/>
          <p:nvPr/>
        </p:nvSpPr>
        <p:spPr>
          <a:xfrm>
            <a:off x="2632435" y="6492874"/>
            <a:ext cx="681636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mbria"/>
                <a:ea typeface="+mn-ea"/>
                <a:cs typeface="+mn-cs"/>
              </a:rPr>
              <a:t>IT20133368</a:t>
            </a:r>
            <a:r>
              <a:rPr kumimoji="0" lang="en-US" sz="1800" b="0" i="0" u="none" strike="noStrike" kern="0" cap="none" spc="0" normalizeH="0" baseline="0" noProof="0">
                <a:ln>
                  <a:noFill/>
                </a:ln>
                <a:solidFill>
                  <a:prstClr val="black"/>
                </a:solidFill>
                <a:effectLst/>
                <a:uLnTx/>
                <a:uFillTx/>
                <a:latin typeface="Cambria"/>
                <a:ea typeface="+mn-ea"/>
                <a:cs typeface="+mn-cs"/>
              </a:rPr>
              <a:t>   |   </a:t>
            </a:r>
            <a:r>
              <a:rPr lang="en-US" b="1" kern="0">
                <a:solidFill>
                  <a:prstClr val="black"/>
                </a:solidFill>
                <a:latin typeface="Cambria"/>
              </a:rPr>
              <a:t>W</a:t>
            </a:r>
            <a:r>
              <a:rPr kumimoji="0" lang="en-US" sz="1800" b="1" i="0" u="none" strike="noStrike" kern="0" cap="none" spc="0" normalizeH="0" baseline="0" noProof="0" err="1">
                <a:ln>
                  <a:noFill/>
                </a:ln>
                <a:solidFill>
                  <a:prstClr val="black"/>
                </a:solidFill>
                <a:effectLst/>
                <a:uLnTx/>
                <a:uFillTx/>
                <a:latin typeface="Cambria"/>
                <a:ea typeface="+mn-ea"/>
                <a:cs typeface="+mn-cs"/>
              </a:rPr>
              <a:t>ijayasena</a:t>
            </a:r>
            <a:r>
              <a:rPr kumimoji="0" lang="en-US" sz="1800" b="1" i="0" u="none" strike="noStrike" kern="0" cap="none" spc="0" normalizeH="0" baseline="0" noProof="0">
                <a:ln>
                  <a:noFill/>
                </a:ln>
                <a:solidFill>
                  <a:prstClr val="black"/>
                </a:solidFill>
                <a:effectLst/>
                <a:uLnTx/>
                <a:uFillTx/>
                <a:latin typeface="Cambria"/>
                <a:ea typeface="+mn-ea"/>
                <a:cs typeface="+mn-cs"/>
              </a:rPr>
              <a:t> W.D.N.D.T</a:t>
            </a:r>
            <a:r>
              <a:rPr lang="en-US" b="1" kern="0">
                <a:solidFill>
                  <a:prstClr val="black"/>
                </a:solidFill>
                <a:latin typeface="Cambria"/>
              </a:rPr>
              <a:t>.</a:t>
            </a:r>
            <a:r>
              <a:rPr kumimoji="0" lang="en-US" sz="1800" b="1" i="0" u="none" strike="noStrike" kern="0" cap="none" spc="0" normalizeH="0" baseline="0" noProof="0">
                <a:ln>
                  <a:noFill/>
                </a:ln>
                <a:solidFill>
                  <a:prstClr val="black"/>
                </a:solidFill>
                <a:effectLst/>
                <a:uLnTx/>
                <a:uFillTx/>
                <a:latin typeface="Cambria"/>
                <a:ea typeface="+mn-ea"/>
                <a:cs typeface="+mn-cs"/>
              </a:rPr>
              <a:t>  </a:t>
            </a:r>
            <a:r>
              <a:rPr kumimoji="0" lang="en-US" sz="1800" b="0" i="0" u="none" strike="noStrike" kern="0" cap="none" spc="0" normalizeH="0" baseline="0" noProof="0">
                <a:ln>
                  <a:noFill/>
                </a:ln>
                <a:solidFill>
                  <a:prstClr val="black"/>
                </a:solidFill>
                <a:effectLst/>
                <a:uLnTx/>
                <a:uFillTx/>
                <a:latin typeface="Cambria"/>
                <a:ea typeface="+mn-ea"/>
                <a:cs typeface="+mn-cs"/>
              </a:rPr>
              <a:t>| </a:t>
            </a:r>
            <a:r>
              <a:rPr lang="en-US" b="1" kern="0">
                <a:solidFill>
                  <a:prstClr val="black"/>
                </a:solidFill>
                <a:latin typeface="Cambria"/>
              </a:rPr>
              <a:t>2023-035</a:t>
            </a:r>
            <a:endParaRPr kumimoji="0" lang="en-US" sz="1800" b="0" i="0" u="none" strike="noStrike" kern="0" cap="none" spc="0" normalizeH="0" baseline="0" noProof="0">
              <a:ln>
                <a:noFill/>
              </a:ln>
              <a:solidFill>
                <a:prstClr val="black"/>
              </a:solidFill>
              <a:effectLst/>
              <a:uLnTx/>
              <a:uFillTx/>
              <a:latin typeface="Cambria"/>
              <a:ea typeface="+mn-ea"/>
              <a:cs typeface="+mn-cs"/>
            </a:endParaRPr>
          </a:p>
        </p:txBody>
      </p:sp>
      <p:sp>
        <p:nvSpPr>
          <p:cNvPr id="2" name="Title 1">
            <a:extLst>
              <a:ext uri="{FF2B5EF4-FFF2-40B4-BE49-F238E27FC236}">
                <a16:creationId xmlns:a16="http://schemas.microsoft.com/office/drawing/2014/main" id="{800BC8CB-F84D-5565-F035-3EAC53FA65B9}"/>
              </a:ext>
            </a:extLst>
          </p:cNvPr>
          <p:cNvSpPr txBox="1">
            <a:spLocks/>
          </p:cNvSpPr>
          <p:nvPr/>
        </p:nvSpPr>
        <p:spPr>
          <a:xfrm>
            <a:off x="728715" y="105679"/>
            <a:ext cx="10526609" cy="1200329"/>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IMPLEMENTATION</a:t>
            </a:r>
          </a:p>
        </p:txBody>
      </p:sp>
      <p:sp>
        <p:nvSpPr>
          <p:cNvPr id="7" name="TextBox 6">
            <a:extLst>
              <a:ext uri="{FF2B5EF4-FFF2-40B4-BE49-F238E27FC236}">
                <a16:creationId xmlns:a16="http://schemas.microsoft.com/office/drawing/2014/main" id="{93203DF6-C0BE-8B46-F343-62AFA132911A}"/>
              </a:ext>
            </a:extLst>
          </p:cNvPr>
          <p:cNvSpPr txBox="1"/>
          <p:nvPr/>
        </p:nvSpPr>
        <p:spPr>
          <a:xfrm>
            <a:off x="359789" y="1099755"/>
            <a:ext cx="2950590" cy="461665"/>
          </a:xfrm>
          <a:prstGeom prst="rect">
            <a:avLst/>
          </a:prstGeom>
          <a:noFill/>
        </p:spPr>
        <p:txBody>
          <a:bodyPr wrap="square" rtlCol="0">
            <a:spAutoFit/>
          </a:bodyPr>
          <a:lstStyle/>
          <a:p>
            <a:r>
              <a:rPr lang="en-US" sz="2400"/>
              <a:t>2. Retrieve Resources </a:t>
            </a:r>
          </a:p>
        </p:txBody>
      </p:sp>
      <p:sp>
        <p:nvSpPr>
          <p:cNvPr id="9" name="TextBox 8">
            <a:extLst>
              <a:ext uri="{FF2B5EF4-FFF2-40B4-BE49-F238E27FC236}">
                <a16:creationId xmlns:a16="http://schemas.microsoft.com/office/drawing/2014/main" id="{A22FA4FB-4D15-D0A5-222F-3FC6143F8282}"/>
              </a:ext>
            </a:extLst>
          </p:cNvPr>
          <p:cNvSpPr txBox="1"/>
          <p:nvPr/>
        </p:nvSpPr>
        <p:spPr>
          <a:xfrm>
            <a:off x="359790" y="1650289"/>
            <a:ext cx="5137608" cy="1077218"/>
          </a:xfrm>
          <a:prstGeom prst="rect">
            <a:avLst/>
          </a:prstGeom>
          <a:noFill/>
        </p:spPr>
        <p:txBody>
          <a:bodyPr wrap="square" rtlCol="0">
            <a:spAutoFit/>
          </a:bodyPr>
          <a:lstStyle/>
          <a:p>
            <a:pPr marL="342900" indent="-342900">
              <a:buFont typeface="Wingdings" panose="05000000000000000000" pitchFamily="2" charset="2"/>
              <a:buChar char="§"/>
            </a:pPr>
            <a:r>
              <a:rPr lang="en-US" sz="2400"/>
              <a:t>For Documents: </a:t>
            </a:r>
            <a:br>
              <a:rPr lang="en-US" sz="2400"/>
            </a:br>
            <a:r>
              <a:rPr lang="en-US" sz="2000"/>
              <a:t>Documents are retrieved from the web using a </a:t>
            </a:r>
            <a:r>
              <a:rPr lang="en-US" sz="2000" b="1"/>
              <a:t>web scraping </a:t>
            </a:r>
            <a:r>
              <a:rPr lang="en-US" sz="2000"/>
              <a:t>technique. </a:t>
            </a:r>
          </a:p>
        </p:txBody>
      </p:sp>
      <p:sp>
        <p:nvSpPr>
          <p:cNvPr id="10" name="TextBox 9">
            <a:extLst>
              <a:ext uri="{FF2B5EF4-FFF2-40B4-BE49-F238E27FC236}">
                <a16:creationId xmlns:a16="http://schemas.microsoft.com/office/drawing/2014/main" id="{8A2A1946-D1F8-BDA0-53D0-F6F8148D8FDF}"/>
              </a:ext>
            </a:extLst>
          </p:cNvPr>
          <p:cNvSpPr txBox="1"/>
          <p:nvPr/>
        </p:nvSpPr>
        <p:spPr>
          <a:xfrm>
            <a:off x="6694603" y="1523074"/>
            <a:ext cx="5137608" cy="1077218"/>
          </a:xfrm>
          <a:prstGeom prst="rect">
            <a:avLst/>
          </a:prstGeom>
          <a:noFill/>
        </p:spPr>
        <p:txBody>
          <a:bodyPr wrap="square" rtlCol="0">
            <a:spAutoFit/>
          </a:bodyPr>
          <a:lstStyle/>
          <a:p>
            <a:pPr marL="342900" indent="-342900">
              <a:buFont typeface="Wingdings" panose="05000000000000000000" pitchFamily="2" charset="2"/>
              <a:buChar char="§"/>
            </a:pPr>
            <a:r>
              <a:rPr lang="en-US" sz="2400"/>
              <a:t>For Videos: </a:t>
            </a:r>
            <a:br>
              <a:rPr lang="en-US" sz="2400"/>
            </a:br>
            <a:r>
              <a:rPr lang="en-US" sz="2000"/>
              <a:t>Videos are sourced from YouTube using the </a:t>
            </a:r>
            <a:r>
              <a:rPr lang="en-US" sz="2000" b="1"/>
              <a:t>YouTube Data API</a:t>
            </a:r>
            <a:r>
              <a:rPr lang="en-US" sz="2000"/>
              <a:t>. </a:t>
            </a:r>
          </a:p>
        </p:txBody>
      </p:sp>
      <p:pic>
        <p:nvPicPr>
          <p:cNvPr id="14" name="Picture 13" descr="A screenshot of a computer&#10;&#10;Description automatically generated">
            <a:extLst>
              <a:ext uri="{FF2B5EF4-FFF2-40B4-BE49-F238E27FC236}">
                <a16:creationId xmlns:a16="http://schemas.microsoft.com/office/drawing/2014/main" id="{C0F3EA3F-E04D-1641-9EF3-8CF0735CF8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7259" y="2816375"/>
            <a:ext cx="5567199" cy="3301619"/>
          </a:xfrm>
          <a:prstGeom prst="rect">
            <a:avLst/>
          </a:prstGeom>
          <a:ln>
            <a:solidFill>
              <a:schemeClr val="tx1"/>
            </a:solidFill>
          </a:ln>
        </p:spPr>
      </p:pic>
      <p:pic>
        <p:nvPicPr>
          <p:cNvPr id="16" name="Picture 15" descr="A screenshot of a computer&#10;&#10;Description automatically generated">
            <a:extLst>
              <a:ext uri="{FF2B5EF4-FFF2-40B4-BE49-F238E27FC236}">
                <a16:creationId xmlns:a16="http://schemas.microsoft.com/office/drawing/2014/main" id="{9E779EA7-A854-C774-7365-4AC1C316F7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13" y="2816376"/>
            <a:ext cx="5522504" cy="3301620"/>
          </a:xfrm>
          <a:prstGeom prst="rect">
            <a:avLst/>
          </a:prstGeom>
          <a:ln>
            <a:solidFill>
              <a:schemeClr val="tx1"/>
            </a:solidFill>
          </a:ln>
        </p:spPr>
      </p:pic>
    </p:spTree>
    <p:extLst>
      <p:ext uri="{BB962C8B-B14F-4D97-AF65-F5344CB8AC3E}">
        <p14:creationId xmlns:p14="http://schemas.microsoft.com/office/powerpoint/2010/main" val="37414681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1D3388-C9B1-6C8B-566A-1C76DA52AE50}"/>
              </a:ext>
            </a:extLst>
          </p:cNvPr>
          <p:cNvSpPr/>
          <p:nvPr/>
        </p:nvSpPr>
        <p:spPr>
          <a:xfrm>
            <a:off x="2632435" y="6492874"/>
            <a:ext cx="681636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mbria"/>
                <a:ea typeface="+mn-ea"/>
                <a:cs typeface="+mn-cs"/>
              </a:rPr>
              <a:t>IT20133368</a:t>
            </a:r>
            <a:r>
              <a:rPr kumimoji="0" lang="en-US" sz="1800" b="0" i="0" u="none" strike="noStrike" kern="0" cap="none" spc="0" normalizeH="0" baseline="0" noProof="0">
                <a:ln>
                  <a:noFill/>
                </a:ln>
                <a:solidFill>
                  <a:prstClr val="black"/>
                </a:solidFill>
                <a:effectLst/>
                <a:uLnTx/>
                <a:uFillTx/>
                <a:latin typeface="Cambria"/>
                <a:ea typeface="+mn-ea"/>
                <a:cs typeface="+mn-cs"/>
              </a:rPr>
              <a:t>   |   </a:t>
            </a:r>
            <a:r>
              <a:rPr lang="en-US" b="1" kern="0">
                <a:solidFill>
                  <a:prstClr val="black"/>
                </a:solidFill>
                <a:latin typeface="Cambria"/>
              </a:rPr>
              <a:t>W</a:t>
            </a:r>
            <a:r>
              <a:rPr kumimoji="0" lang="en-US" sz="1800" b="1" i="0" u="none" strike="noStrike" kern="0" cap="none" spc="0" normalizeH="0" baseline="0" noProof="0" err="1">
                <a:ln>
                  <a:noFill/>
                </a:ln>
                <a:solidFill>
                  <a:prstClr val="black"/>
                </a:solidFill>
                <a:effectLst/>
                <a:uLnTx/>
                <a:uFillTx/>
                <a:latin typeface="Cambria"/>
                <a:ea typeface="+mn-ea"/>
                <a:cs typeface="+mn-cs"/>
              </a:rPr>
              <a:t>ijayasena</a:t>
            </a:r>
            <a:r>
              <a:rPr kumimoji="0" lang="en-US" sz="1800" b="1" i="0" u="none" strike="noStrike" kern="0" cap="none" spc="0" normalizeH="0" baseline="0" noProof="0">
                <a:ln>
                  <a:noFill/>
                </a:ln>
                <a:solidFill>
                  <a:prstClr val="black"/>
                </a:solidFill>
                <a:effectLst/>
                <a:uLnTx/>
                <a:uFillTx/>
                <a:latin typeface="Cambria"/>
                <a:ea typeface="+mn-ea"/>
                <a:cs typeface="+mn-cs"/>
              </a:rPr>
              <a:t> W.D.N.D.T</a:t>
            </a:r>
            <a:r>
              <a:rPr lang="en-US" b="1" kern="0">
                <a:solidFill>
                  <a:prstClr val="black"/>
                </a:solidFill>
                <a:latin typeface="Cambria"/>
              </a:rPr>
              <a:t>.</a:t>
            </a:r>
            <a:r>
              <a:rPr kumimoji="0" lang="en-US" sz="1800" b="1" i="0" u="none" strike="noStrike" kern="0" cap="none" spc="0" normalizeH="0" baseline="0" noProof="0">
                <a:ln>
                  <a:noFill/>
                </a:ln>
                <a:solidFill>
                  <a:prstClr val="black"/>
                </a:solidFill>
                <a:effectLst/>
                <a:uLnTx/>
                <a:uFillTx/>
                <a:latin typeface="Cambria"/>
                <a:ea typeface="+mn-ea"/>
                <a:cs typeface="+mn-cs"/>
              </a:rPr>
              <a:t>  </a:t>
            </a:r>
            <a:r>
              <a:rPr kumimoji="0" lang="en-US" sz="1800" b="0" i="0" u="none" strike="noStrike" kern="0" cap="none" spc="0" normalizeH="0" baseline="0" noProof="0">
                <a:ln>
                  <a:noFill/>
                </a:ln>
                <a:solidFill>
                  <a:prstClr val="black"/>
                </a:solidFill>
                <a:effectLst/>
                <a:uLnTx/>
                <a:uFillTx/>
                <a:latin typeface="Cambria"/>
                <a:ea typeface="+mn-ea"/>
                <a:cs typeface="+mn-cs"/>
              </a:rPr>
              <a:t>| </a:t>
            </a:r>
            <a:r>
              <a:rPr lang="en-US" b="1" kern="0">
                <a:solidFill>
                  <a:prstClr val="black"/>
                </a:solidFill>
                <a:latin typeface="Cambria"/>
              </a:rPr>
              <a:t>2023-035</a:t>
            </a:r>
            <a:endParaRPr kumimoji="0" lang="en-US" sz="1800" b="0" i="0" u="none" strike="noStrike" kern="0" cap="none" spc="0" normalizeH="0" baseline="0" noProof="0">
              <a:ln>
                <a:noFill/>
              </a:ln>
              <a:solidFill>
                <a:prstClr val="black"/>
              </a:solidFill>
              <a:effectLst/>
              <a:uLnTx/>
              <a:uFillTx/>
              <a:latin typeface="Cambria"/>
              <a:ea typeface="+mn-ea"/>
              <a:cs typeface="+mn-cs"/>
            </a:endParaRPr>
          </a:p>
        </p:txBody>
      </p:sp>
      <p:sp>
        <p:nvSpPr>
          <p:cNvPr id="2" name="Title 1">
            <a:extLst>
              <a:ext uri="{FF2B5EF4-FFF2-40B4-BE49-F238E27FC236}">
                <a16:creationId xmlns:a16="http://schemas.microsoft.com/office/drawing/2014/main" id="{800BC8CB-F84D-5565-F035-3EAC53FA65B9}"/>
              </a:ext>
            </a:extLst>
          </p:cNvPr>
          <p:cNvSpPr txBox="1">
            <a:spLocks/>
          </p:cNvSpPr>
          <p:nvPr/>
        </p:nvSpPr>
        <p:spPr>
          <a:xfrm>
            <a:off x="728715" y="105679"/>
            <a:ext cx="10526609" cy="1200329"/>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IMPLEMENTATION</a:t>
            </a:r>
          </a:p>
        </p:txBody>
      </p:sp>
      <p:sp>
        <p:nvSpPr>
          <p:cNvPr id="7" name="TextBox 6">
            <a:extLst>
              <a:ext uri="{FF2B5EF4-FFF2-40B4-BE49-F238E27FC236}">
                <a16:creationId xmlns:a16="http://schemas.microsoft.com/office/drawing/2014/main" id="{93203DF6-C0BE-8B46-F343-62AFA132911A}"/>
              </a:ext>
            </a:extLst>
          </p:cNvPr>
          <p:cNvSpPr txBox="1"/>
          <p:nvPr/>
        </p:nvSpPr>
        <p:spPr>
          <a:xfrm>
            <a:off x="213873" y="1075175"/>
            <a:ext cx="5583811" cy="830997"/>
          </a:xfrm>
          <a:prstGeom prst="rect">
            <a:avLst/>
          </a:prstGeom>
          <a:noFill/>
        </p:spPr>
        <p:txBody>
          <a:bodyPr wrap="square" rtlCol="0">
            <a:spAutoFit/>
          </a:bodyPr>
          <a:lstStyle/>
          <a:p>
            <a:r>
              <a:rPr lang="en-US" sz="2400"/>
              <a:t>3. Ranking Resources - Relevance Ranking</a:t>
            </a:r>
          </a:p>
          <a:p>
            <a:endParaRPr lang="en-US" sz="2400"/>
          </a:p>
        </p:txBody>
      </p:sp>
      <p:sp>
        <p:nvSpPr>
          <p:cNvPr id="15" name="TextBox 14">
            <a:extLst>
              <a:ext uri="{FF2B5EF4-FFF2-40B4-BE49-F238E27FC236}">
                <a16:creationId xmlns:a16="http://schemas.microsoft.com/office/drawing/2014/main" id="{840435B5-74B8-28B1-5ED7-DA64523FCD94}"/>
              </a:ext>
            </a:extLst>
          </p:cNvPr>
          <p:cNvSpPr txBox="1"/>
          <p:nvPr/>
        </p:nvSpPr>
        <p:spPr>
          <a:xfrm>
            <a:off x="330387" y="1812507"/>
            <a:ext cx="5765613" cy="3970318"/>
          </a:xfrm>
          <a:prstGeom prst="rect">
            <a:avLst/>
          </a:prstGeom>
          <a:noFill/>
        </p:spPr>
        <p:txBody>
          <a:bodyPr wrap="square" rtlCol="0">
            <a:spAutoFit/>
          </a:bodyPr>
          <a:lstStyle/>
          <a:p>
            <a:r>
              <a:rPr lang="en-US"/>
              <a:t>Content Buckets: Each set of candidate resources + original query passage = Content Bucket.</a:t>
            </a:r>
          </a:p>
          <a:p>
            <a:r>
              <a:rPr lang="en-US"/>
              <a:t>Semantic features (topics) generated for each bucket.</a:t>
            </a:r>
          </a:p>
          <a:p>
            <a:endParaRPr lang="en-US"/>
          </a:p>
          <a:p>
            <a:r>
              <a:rPr lang="en-US"/>
              <a:t>Re-Ranking Process:</a:t>
            </a:r>
          </a:p>
          <a:p>
            <a:r>
              <a:rPr lang="en-US"/>
              <a:t>Utilizes topic representations (topics) for documents and the query.</a:t>
            </a:r>
          </a:p>
          <a:p>
            <a:endParaRPr lang="en-US"/>
          </a:p>
          <a:p>
            <a:r>
              <a:rPr lang="en-US"/>
              <a:t>Re-ranks documents in the content bucket.</a:t>
            </a:r>
          </a:p>
          <a:p>
            <a:r>
              <a:rPr lang="en-US"/>
              <a:t>Employs cosine similarity (or any suitable similarity metric).</a:t>
            </a:r>
          </a:p>
          <a:p>
            <a:r>
              <a:rPr lang="en-US"/>
              <a:t>Top-k Selection:</a:t>
            </a:r>
          </a:p>
          <a:p>
            <a:endParaRPr lang="en-US"/>
          </a:p>
          <a:p>
            <a:r>
              <a:rPr lang="en-US"/>
              <a:t>Selects the top-k (k &lt; K) documents for each query topic.</a:t>
            </a:r>
          </a:p>
          <a:p>
            <a:r>
              <a:rPr lang="en-US"/>
              <a:t>Based on query passage analysis.</a:t>
            </a:r>
          </a:p>
        </p:txBody>
      </p:sp>
      <p:pic>
        <p:nvPicPr>
          <p:cNvPr id="5" name="Picture 4" descr="A diagram of a process&#10;&#10;Description automatically generated">
            <a:extLst>
              <a:ext uri="{FF2B5EF4-FFF2-40B4-BE49-F238E27FC236}">
                <a16:creationId xmlns:a16="http://schemas.microsoft.com/office/drawing/2014/main" id="{8FC5CECC-CCA6-7E81-AF02-D5A0FE9CF3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2514" y="1690418"/>
            <a:ext cx="5515025" cy="4214496"/>
          </a:xfrm>
          <a:prstGeom prst="rect">
            <a:avLst/>
          </a:prstGeom>
        </p:spPr>
      </p:pic>
    </p:spTree>
    <p:extLst>
      <p:ext uri="{BB962C8B-B14F-4D97-AF65-F5344CB8AC3E}">
        <p14:creationId xmlns:p14="http://schemas.microsoft.com/office/powerpoint/2010/main" val="22185217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1D3388-C9B1-6C8B-566A-1C76DA52AE50}"/>
              </a:ext>
            </a:extLst>
          </p:cNvPr>
          <p:cNvSpPr/>
          <p:nvPr/>
        </p:nvSpPr>
        <p:spPr>
          <a:xfrm>
            <a:off x="2632435" y="6492874"/>
            <a:ext cx="681636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mbria"/>
                <a:ea typeface="+mn-ea"/>
                <a:cs typeface="+mn-cs"/>
              </a:rPr>
              <a:t>IT20133368</a:t>
            </a:r>
            <a:r>
              <a:rPr kumimoji="0" lang="en-US" sz="1800" b="0" i="0" u="none" strike="noStrike" kern="0" cap="none" spc="0" normalizeH="0" baseline="0" noProof="0">
                <a:ln>
                  <a:noFill/>
                </a:ln>
                <a:solidFill>
                  <a:prstClr val="black"/>
                </a:solidFill>
                <a:effectLst/>
                <a:uLnTx/>
                <a:uFillTx/>
                <a:latin typeface="Cambria"/>
                <a:ea typeface="+mn-ea"/>
                <a:cs typeface="+mn-cs"/>
              </a:rPr>
              <a:t>   |   </a:t>
            </a:r>
            <a:r>
              <a:rPr lang="en-US" b="1" kern="0">
                <a:solidFill>
                  <a:prstClr val="black"/>
                </a:solidFill>
                <a:latin typeface="Cambria"/>
              </a:rPr>
              <a:t>W</a:t>
            </a:r>
            <a:r>
              <a:rPr kumimoji="0" lang="en-US" sz="1800" b="1" i="0" u="none" strike="noStrike" kern="0" cap="none" spc="0" normalizeH="0" baseline="0" noProof="0" err="1">
                <a:ln>
                  <a:noFill/>
                </a:ln>
                <a:solidFill>
                  <a:prstClr val="black"/>
                </a:solidFill>
                <a:effectLst/>
                <a:uLnTx/>
                <a:uFillTx/>
                <a:latin typeface="Cambria"/>
                <a:ea typeface="+mn-ea"/>
                <a:cs typeface="+mn-cs"/>
              </a:rPr>
              <a:t>ijayasena</a:t>
            </a:r>
            <a:r>
              <a:rPr kumimoji="0" lang="en-US" sz="1800" b="1" i="0" u="none" strike="noStrike" kern="0" cap="none" spc="0" normalizeH="0" baseline="0" noProof="0">
                <a:ln>
                  <a:noFill/>
                </a:ln>
                <a:solidFill>
                  <a:prstClr val="black"/>
                </a:solidFill>
                <a:effectLst/>
                <a:uLnTx/>
                <a:uFillTx/>
                <a:latin typeface="Cambria"/>
                <a:ea typeface="+mn-ea"/>
                <a:cs typeface="+mn-cs"/>
              </a:rPr>
              <a:t> W.D.N.D.T</a:t>
            </a:r>
            <a:r>
              <a:rPr lang="en-US" b="1" kern="0">
                <a:solidFill>
                  <a:prstClr val="black"/>
                </a:solidFill>
                <a:latin typeface="Cambria"/>
              </a:rPr>
              <a:t>.</a:t>
            </a:r>
            <a:r>
              <a:rPr kumimoji="0" lang="en-US" sz="1800" b="1" i="0" u="none" strike="noStrike" kern="0" cap="none" spc="0" normalizeH="0" baseline="0" noProof="0">
                <a:ln>
                  <a:noFill/>
                </a:ln>
                <a:solidFill>
                  <a:prstClr val="black"/>
                </a:solidFill>
                <a:effectLst/>
                <a:uLnTx/>
                <a:uFillTx/>
                <a:latin typeface="Cambria"/>
                <a:ea typeface="+mn-ea"/>
                <a:cs typeface="+mn-cs"/>
              </a:rPr>
              <a:t>  </a:t>
            </a:r>
            <a:r>
              <a:rPr kumimoji="0" lang="en-US" sz="1800" b="0" i="0" u="none" strike="noStrike" kern="0" cap="none" spc="0" normalizeH="0" baseline="0" noProof="0">
                <a:ln>
                  <a:noFill/>
                </a:ln>
                <a:solidFill>
                  <a:prstClr val="black"/>
                </a:solidFill>
                <a:effectLst/>
                <a:uLnTx/>
                <a:uFillTx/>
                <a:latin typeface="Cambria"/>
                <a:ea typeface="+mn-ea"/>
                <a:cs typeface="+mn-cs"/>
              </a:rPr>
              <a:t>| </a:t>
            </a:r>
            <a:r>
              <a:rPr lang="en-US" b="1" kern="0">
                <a:solidFill>
                  <a:prstClr val="black"/>
                </a:solidFill>
                <a:latin typeface="Cambria"/>
              </a:rPr>
              <a:t>2023-035</a:t>
            </a:r>
            <a:endParaRPr kumimoji="0" lang="en-US" sz="1800" b="0" i="0" u="none" strike="noStrike" kern="0" cap="none" spc="0" normalizeH="0" baseline="0" noProof="0">
              <a:ln>
                <a:noFill/>
              </a:ln>
              <a:solidFill>
                <a:prstClr val="black"/>
              </a:solidFill>
              <a:effectLst/>
              <a:uLnTx/>
              <a:uFillTx/>
              <a:latin typeface="Cambria"/>
              <a:ea typeface="+mn-ea"/>
              <a:cs typeface="+mn-cs"/>
            </a:endParaRPr>
          </a:p>
        </p:txBody>
      </p:sp>
      <p:sp>
        <p:nvSpPr>
          <p:cNvPr id="2" name="Title 1">
            <a:extLst>
              <a:ext uri="{FF2B5EF4-FFF2-40B4-BE49-F238E27FC236}">
                <a16:creationId xmlns:a16="http://schemas.microsoft.com/office/drawing/2014/main" id="{800BC8CB-F84D-5565-F035-3EAC53FA65B9}"/>
              </a:ext>
            </a:extLst>
          </p:cNvPr>
          <p:cNvSpPr txBox="1">
            <a:spLocks/>
          </p:cNvSpPr>
          <p:nvPr/>
        </p:nvSpPr>
        <p:spPr>
          <a:xfrm>
            <a:off x="728715" y="105679"/>
            <a:ext cx="10526609" cy="1200329"/>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IMPLEMENTATION</a:t>
            </a:r>
          </a:p>
        </p:txBody>
      </p:sp>
      <p:sp>
        <p:nvSpPr>
          <p:cNvPr id="7" name="TextBox 6">
            <a:extLst>
              <a:ext uri="{FF2B5EF4-FFF2-40B4-BE49-F238E27FC236}">
                <a16:creationId xmlns:a16="http://schemas.microsoft.com/office/drawing/2014/main" id="{93203DF6-C0BE-8B46-F343-62AFA132911A}"/>
              </a:ext>
            </a:extLst>
          </p:cNvPr>
          <p:cNvSpPr txBox="1"/>
          <p:nvPr/>
        </p:nvSpPr>
        <p:spPr>
          <a:xfrm>
            <a:off x="213873" y="1075175"/>
            <a:ext cx="5583811" cy="461665"/>
          </a:xfrm>
          <a:prstGeom prst="rect">
            <a:avLst/>
          </a:prstGeom>
          <a:noFill/>
        </p:spPr>
        <p:txBody>
          <a:bodyPr wrap="square" rtlCol="0">
            <a:spAutoFit/>
          </a:bodyPr>
          <a:lstStyle/>
          <a:p>
            <a:r>
              <a:rPr lang="en-US" sz="2400"/>
              <a:t>3. Ranking Resources – Video Ranking</a:t>
            </a:r>
          </a:p>
        </p:txBody>
      </p:sp>
      <p:sp>
        <p:nvSpPr>
          <p:cNvPr id="4" name="TextBox 3">
            <a:extLst>
              <a:ext uri="{FF2B5EF4-FFF2-40B4-BE49-F238E27FC236}">
                <a16:creationId xmlns:a16="http://schemas.microsoft.com/office/drawing/2014/main" id="{DA161693-0EAD-7FE0-AA56-D5A4CB7F10AF}"/>
              </a:ext>
            </a:extLst>
          </p:cNvPr>
          <p:cNvSpPr txBox="1"/>
          <p:nvPr/>
        </p:nvSpPr>
        <p:spPr>
          <a:xfrm>
            <a:off x="213873" y="1921043"/>
            <a:ext cx="5457353" cy="1015663"/>
          </a:xfrm>
          <a:prstGeom prst="rect">
            <a:avLst/>
          </a:prstGeom>
          <a:noFill/>
        </p:spPr>
        <p:txBody>
          <a:bodyPr wrap="square" rtlCol="0">
            <a:spAutoFit/>
          </a:bodyPr>
          <a:lstStyle/>
          <a:p>
            <a:pPr algn="just"/>
            <a:r>
              <a:rPr lang="en-US" sz="2000"/>
              <a:t>Considered multiple key metrics from YouTube videos such as likes, view count, and comment count and create a formula to get a score.</a:t>
            </a:r>
          </a:p>
        </p:txBody>
      </p:sp>
      <p:pic>
        <p:nvPicPr>
          <p:cNvPr id="6" name="Picture 5">
            <a:extLst>
              <a:ext uri="{FF2B5EF4-FFF2-40B4-BE49-F238E27FC236}">
                <a16:creationId xmlns:a16="http://schemas.microsoft.com/office/drawing/2014/main" id="{6BF3D05F-9628-73F2-492F-93A3745E787C}"/>
              </a:ext>
            </a:extLst>
          </p:cNvPr>
          <p:cNvPicPr>
            <a:picLocks noChangeAspect="1"/>
          </p:cNvPicPr>
          <p:nvPr/>
        </p:nvPicPr>
        <p:blipFill>
          <a:blip r:embed="rId2"/>
          <a:stretch>
            <a:fillRect/>
          </a:stretch>
        </p:blipFill>
        <p:spPr>
          <a:xfrm>
            <a:off x="5856116" y="1921043"/>
            <a:ext cx="6180443" cy="798260"/>
          </a:xfrm>
          <a:prstGeom prst="rect">
            <a:avLst/>
          </a:prstGeom>
        </p:spPr>
      </p:pic>
      <p:sp>
        <p:nvSpPr>
          <p:cNvPr id="10" name="TextBox 9">
            <a:extLst>
              <a:ext uri="{FF2B5EF4-FFF2-40B4-BE49-F238E27FC236}">
                <a16:creationId xmlns:a16="http://schemas.microsoft.com/office/drawing/2014/main" id="{2EF5C65A-6E36-5ADA-C34A-D4B07DC24F30}"/>
              </a:ext>
            </a:extLst>
          </p:cNvPr>
          <p:cNvSpPr txBox="1"/>
          <p:nvPr/>
        </p:nvSpPr>
        <p:spPr>
          <a:xfrm>
            <a:off x="155441" y="3788748"/>
            <a:ext cx="5334272" cy="1631216"/>
          </a:xfrm>
          <a:prstGeom prst="rect">
            <a:avLst/>
          </a:prstGeom>
          <a:noFill/>
        </p:spPr>
        <p:txBody>
          <a:bodyPr wrap="square" rtlCol="0">
            <a:spAutoFit/>
          </a:bodyPr>
          <a:lstStyle/>
          <a:p>
            <a:pPr algn="just"/>
            <a:r>
              <a:rPr lang="en-US" sz="2000"/>
              <a:t>Combined </a:t>
            </a:r>
            <a:r>
              <a:rPr lang="en-US" sz="2000" err="1"/>
              <a:t>vscore</a:t>
            </a:r>
            <a:r>
              <a:rPr lang="en-US" sz="2000"/>
              <a:t>, reflecting video engagement, with the Relevance Ranking Score using a weighted formula to provide users with video recommendations that balance both content relevance and quality.</a:t>
            </a:r>
          </a:p>
        </p:txBody>
      </p:sp>
      <p:pic>
        <p:nvPicPr>
          <p:cNvPr id="13" name="Picture 12">
            <a:extLst>
              <a:ext uri="{FF2B5EF4-FFF2-40B4-BE49-F238E27FC236}">
                <a16:creationId xmlns:a16="http://schemas.microsoft.com/office/drawing/2014/main" id="{A43EE086-1BC8-91C1-0C68-059FE02B29E9}"/>
              </a:ext>
            </a:extLst>
          </p:cNvPr>
          <p:cNvPicPr>
            <a:picLocks noChangeAspect="1"/>
          </p:cNvPicPr>
          <p:nvPr/>
        </p:nvPicPr>
        <p:blipFill>
          <a:blip r:embed="rId3"/>
          <a:stretch>
            <a:fillRect/>
          </a:stretch>
        </p:blipFill>
        <p:spPr>
          <a:xfrm>
            <a:off x="5856116" y="4138698"/>
            <a:ext cx="6238875" cy="931317"/>
          </a:xfrm>
          <a:prstGeom prst="rect">
            <a:avLst/>
          </a:prstGeom>
        </p:spPr>
      </p:pic>
    </p:spTree>
    <p:extLst>
      <p:ext uri="{BB962C8B-B14F-4D97-AF65-F5344CB8AC3E}">
        <p14:creationId xmlns:p14="http://schemas.microsoft.com/office/powerpoint/2010/main" val="15168833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1D3388-C9B1-6C8B-566A-1C76DA52AE50}"/>
              </a:ext>
            </a:extLst>
          </p:cNvPr>
          <p:cNvSpPr/>
          <p:nvPr/>
        </p:nvSpPr>
        <p:spPr>
          <a:xfrm>
            <a:off x="2632435" y="6492874"/>
            <a:ext cx="681636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mbria"/>
                <a:ea typeface="+mn-ea"/>
                <a:cs typeface="+mn-cs"/>
              </a:rPr>
              <a:t>IT20133368</a:t>
            </a:r>
            <a:r>
              <a:rPr kumimoji="0" lang="en-US" sz="1800" b="0" i="0" u="none" strike="noStrike" kern="0" cap="none" spc="0" normalizeH="0" baseline="0" noProof="0">
                <a:ln>
                  <a:noFill/>
                </a:ln>
                <a:solidFill>
                  <a:prstClr val="black"/>
                </a:solidFill>
                <a:effectLst/>
                <a:uLnTx/>
                <a:uFillTx/>
                <a:latin typeface="Cambria"/>
                <a:ea typeface="+mn-ea"/>
                <a:cs typeface="+mn-cs"/>
              </a:rPr>
              <a:t>   |   </a:t>
            </a:r>
            <a:r>
              <a:rPr lang="en-US" b="1" kern="0">
                <a:solidFill>
                  <a:prstClr val="black"/>
                </a:solidFill>
                <a:latin typeface="Cambria"/>
              </a:rPr>
              <a:t>W</a:t>
            </a:r>
            <a:r>
              <a:rPr kumimoji="0" lang="en-US" sz="1800" b="1" i="0" u="none" strike="noStrike" kern="0" cap="none" spc="0" normalizeH="0" baseline="0" noProof="0" err="1">
                <a:ln>
                  <a:noFill/>
                </a:ln>
                <a:solidFill>
                  <a:prstClr val="black"/>
                </a:solidFill>
                <a:effectLst/>
                <a:uLnTx/>
                <a:uFillTx/>
                <a:latin typeface="Cambria"/>
                <a:ea typeface="+mn-ea"/>
                <a:cs typeface="+mn-cs"/>
              </a:rPr>
              <a:t>ijayasena</a:t>
            </a:r>
            <a:r>
              <a:rPr kumimoji="0" lang="en-US" sz="1800" b="1" i="0" u="none" strike="noStrike" kern="0" cap="none" spc="0" normalizeH="0" baseline="0" noProof="0">
                <a:ln>
                  <a:noFill/>
                </a:ln>
                <a:solidFill>
                  <a:prstClr val="black"/>
                </a:solidFill>
                <a:effectLst/>
                <a:uLnTx/>
                <a:uFillTx/>
                <a:latin typeface="Cambria"/>
                <a:ea typeface="+mn-ea"/>
                <a:cs typeface="+mn-cs"/>
              </a:rPr>
              <a:t> W.D.N.D.T</a:t>
            </a:r>
            <a:r>
              <a:rPr lang="en-US" b="1" kern="0">
                <a:solidFill>
                  <a:prstClr val="black"/>
                </a:solidFill>
                <a:latin typeface="Cambria"/>
              </a:rPr>
              <a:t>.</a:t>
            </a:r>
            <a:r>
              <a:rPr kumimoji="0" lang="en-US" sz="1800" b="1" i="0" u="none" strike="noStrike" kern="0" cap="none" spc="0" normalizeH="0" baseline="0" noProof="0">
                <a:ln>
                  <a:noFill/>
                </a:ln>
                <a:solidFill>
                  <a:prstClr val="black"/>
                </a:solidFill>
                <a:effectLst/>
                <a:uLnTx/>
                <a:uFillTx/>
                <a:latin typeface="Cambria"/>
                <a:ea typeface="+mn-ea"/>
                <a:cs typeface="+mn-cs"/>
              </a:rPr>
              <a:t>  </a:t>
            </a:r>
            <a:r>
              <a:rPr kumimoji="0" lang="en-US" sz="1800" b="0" i="0" u="none" strike="noStrike" kern="0" cap="none" spc="0" normalizeH="0" baseline="0" noProof="0">
                <a:ln>
                  <a:noFill/>
                </a:ln>
                <a:solidFill>
                  <a:prstClr val="black"/>
                </a:solidFill>
                <a:effectLst/>
                <a:uLnTx/>
                <a:uFillTx/>
                <a:latin typeface="Cambria"/>
                <a:ea typeface="+mn-ea"/>
                <a:cs typeface="+mn-cs"/>
              </a:rPr>
              <a:t>| </a:t>
            </a:r>
            <a:r>
              <a:rPr lang="en-US" b="1" kern="0">
                <a:solidFill>
                  <a:prstClr val="black"/>
                </a:solidFill>
                <a:latin typeface="Cambria"/>
              </a:rPr>
              <a:t>2023-035</a:t>
            </a:r>
            <a:endParaRPr kumimoji="0" lang="en-US" sz="1800" b="0" i="0" u="none" strike="noStrike" kern="0" cap="none" spc="0" normalizeH="0" baseline="0" noProof="0">
              <a:ln>
                <a:noFill/>
              </a:ln>
              <a:solidFill>
                <a:prstClr val="black"/>
              </a:solidFill>
              <a:effectLst/>
              <a:uLnTx/>
              <a:uFillTx/>
              <a:latin typeface="Cambria"/>
              <a:ea typeface="+mn-ea"/>
              <a:cs typeface="+mn-cs"/>
            </a:endParaRPr>
          </a:p>
        </p:txBody>
      </p:sp>
      <p:sp>
        <p:nvSpPr>
          <p:cNvPr id="2" name="Title 1">
            <a:extLst>
              <a:ext uri="{FF2B5EF4-FFF2-40B4-BE49-F238E27FC236}">
                <a16:creationId xmlns:a16="http://schemas.microsoft.com/office/drawing/2014/main" id="{800BC8CB-F84D-5565-F035-3EAC53FA65B9}"/>
              </a:ext>
            </a:extLst>
          </p:cNvPr>
          <p:cNvSpPr txBox="1">
            <a:spLocks/>
          </p:cNvSpPr>
          <p:nvPr/>
        </p:nvSpPr>
        <p:spPr>
          <a:xfrm>
            <a:off x="728715" y="105679"/>
            <a:ext cx="10526609" cy="1200329"/>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IMPLEMENTATION</a:t>
            </a:r>
          </a:p>
        </p:txBody>
      </p:sp>
      <p:sp>
        <p:nvSpPr>
          <p:cNvPr id="7" name="TextBox 6">
            <a:extLst>
              <a:ext uri="{FF2B5EF4-FFF2-40B4-BE49-F238E27FC236}">
                <a16:creationId xmlns:a16="http://schemas.microsoft.com/office/drawing/2014/main" id="{93203DF6-C0BE-8B46-F343-62AFA132911A}"/>
              </a:ext>
            </a:extLst>
          </p:cNvPr>
          <p:cNvSpPr txBox="1"/>
          <p:nvPr/>
        </p:nvSpPr>
        <p:spPr>
          <a:xfrm>
            <a:off x="213873" y="1075175"/>
            <a:ext cx="5583811" cy="461665"/>
          </a:xfrm>
          <a:prstGeom prst="rect">
            <a:avLst/>
          </a:prstGeom>
          <a:noFill/>
        </p:spPr>
        <p:txBody>
          <a:bodyPr wrap="square" rtlCol="0">
            <a:spAutoFit/>
          </a:bodyPr>
          <a:lstStyle/>
          <a:p>
            <a:r>
              <a:rPr lang="en-US" sz="2400"/>
              <a:t>3. Ranking Resources – Document Ranking</a:t>
            </a:r>
          </a:p>
        </p:txBody>
      </p:sp>
      <p:sp>
        <p:nvSpPr>
          <p:cNvPr id="9" name="TextBox 8">
            <a:extLst>
              <a:ext uri="{FF2B5EF4-FFF2-40B4-BE49-F238E27FC236}">
                <a16:creationId xmlns:a16="http://schemas.microsoft.com/office/drawing/2014/main" id="{9B4BCFB8-58A9-B61D-2089-BA476F9BE8B4}"/>
              </a:ext>
            </a:extLst>
          </p:cNvPr>
          <p:cNvSpPr txBox="1"/>
          <p:nvPr/>
        </p:nvSpPr>
        <p:spPr>
          <a:xfrm>
            <a:off x="340972" y="2077008"/>
            <a:ext cx="5048150" cy="3416320"/>
          </a:xfrm>
          <a:prstGeom prst="rect">
            <a:avLst/>
          </a:prstGeom>
          <a:noFill/>
        </p:spPr>
        <p:txBody>
          <a:bodyPr wrap="square">
            <a:spAutoFit/>
          </a:bodyPr>
          <a:lstStyle/>
          <a:p>
            <a:pPr algn="just"/>
            <a:r>
              <a:rPr lang="en-US" sz="1800"/>
              <a:t>Scoring Resources: To categorize retrieved documents into High, Medium, and Low levels of complexity, we employed the Flesch-Kincaid Grade method. </a:t>
            </a:r>
          </a:p>
          <a:p>
            <a:pPr algn="just"/>
            <a:endParaRPr lang="en-US" sz="1800"/>
          </a:p>
          <a:p>
            <a:pPr algn="just"/>
            <a:r>
              <a:rPr lang="en-US" sz="1800"/>
              <a:t>Flesch-Kincaid Grade Score: This method assigns a readability score to each resource, which in turn is used to determine its grade level.</a:t>
            </a:r>
          </a:p>
          <a:p>
            <a:pPr algn="just"/>
            <a:endParaRPr lang="en-US" sz="1800"/>
          </a:p>
          <a:p>
            <a:pPr algn="just"/>
            <a:r>
              <a:rPr lang="en-US" sz="1800"/>
              <a:t>Relevance Ranking within Each Level:</a:t>
            </a:r>
            <a:r>
              <a:rPr lang="en-US"/>
              <a:t> </a:t>
            </a:r>
            <a:r>
              <a:rPr lang="en-US" sz="1800"/>
              <a:t>Within each level, resources are further ranked based on their relevance scores which are defined previously.</a:t>
            </a:r>
          </a:p>
        </p:txBody>
      </p:sp>
      <p:pic>
        <p:nvPicPr>
          <p:cNvPr id="11" name="Picture 10">
            <a:hlinkClick r:id="rId2"/>
            <a:extLst>
              <a:ext uri="{FF2B5EF4-FFF2-40B4-BE49-F238E27FC236}">
                <a16:creationId xmlns:a16="http://schemas.microsoft.com/office/drawing/2014/main" id="{7AB08374-5AFE-DEDE-0BE6-286610E1CE4E}"/>
              </a:ext>
            </a:extLst>
          </p:cNvPr>
          <p:cNvPicPr>
            <a:picLocks noChangeAspect="1"/>
          </p:cNvPicPr>
          <p:nvPr/>
        </p:nvPicPr>
        <p:blipFill>
          <a:blip r:embed="rId3"/>
          <a:stretch>
            <a:fillRect/>
          </a:stretch>
        </p:blipFill>
        <p:spPr>
          <a:xfrm>
            <a:off x="5797684" y="2074721"/>
            <a:ext cx="6214939" cy="3418607"/>
          </a:xfrm>
          <a:prstGeom prst="rect">
            <a:avLst/>
          </a:prstGeom>
          <a:ln>
            <a:solidFill>
              <a:schemeClr val="tx1"/>
            </a:solidFill>
          </a:ln>
        </p:spPr>
      </p:pic>
    </p:spTree>
    <p:extLst>
      <p:ext uri="{BB962C8B-B14F-4D97-AF65-F5344CB8AC3E}">
        <p14:creationId xmlns:p14="http://schemas.microsoft.com/office/powerpoint/2010/main" val="18003605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1D3388-C9B1-6C8B-566A-1C76DA52AE50}"/>
              </a:ext>
            </a:extLst>
          </p:cNvPr>
          <p:cNvSpPr/>
          <p:nvPr/>
        </p:nvSpPr>
        <p:spPr>
          <a:xfrm>
            <a:off x="2632435" y="6492874"/>
            <a:ext cx="681636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mbria"/>
                <a:ea typeface="+mn-ea"/>
                <a:cs typeface="+mn-cs"/>
              </a:rPr>
              <a:t>IT20133368</a:t>
            </a:r>
            <a:r>
              <a:rPr kumimoji="0" lang="en-US" sz="1800" b="0" i="0" u="none" strike="noStrike" kern="0" cap="none" spc="0" normalizeH="0" baseline="0" noProof="0">
                <a:ln>
                  <a:noFill/>
                </a:ln>
                <a:solidFill>
                  <a:prstClr val="black"/>
                </a:solidFill>
                <a:effectLst/>
                <a:uLnTx/>
                <a:uFillTx/>
                <a:latin typeface="Cambria"/>
                <a:ea typeface="+mn-ea"/>
                <a:cs typeface="+mn-cs"/>
              </a:rPr>
              <a:t>   |   </a:t>
            </a:r>
            <a:r>
              <a:rPr lang="en-US" b="1" kern="0">
                <a:solidFill>
                  <a:prstClr val="black"/>
                </a:solidFill>
                <a:latin typeface="Cambria"/>
              </a:rPr>
              <a:t>W</a:t>
            </a:r>
            <a:r>
              <a:rPr kumimoji="0" lang="en-US" sz="1800" b="1" i="0" u="none" strike="noStrike" kern="0" cap="none" spc="0" normalizeH="0" baseline="0" noProof="0" err="1">
                <a:ln>
                  <a:noFill/>
                </a:ln>
                <a:solidFill>
                  <a:prstClr val="black"/>
                </a:solidFill>
                <a:effectLst/>
                <a:uLnTx/>
                <a:uFillTx/>
                <a:latin typeface="Cambria"/>
                <a:ea typeface="+mn-ea"/>
                <a:cs typeface="+mn-cs"/>
              </a:rPr>
              <a:t>ijayasena</a:t>
            </a:r>
            <a:r>
              <a:rPr kumimoji="0" lang="en-US" sz="1800" b="1" i="0" u="none" strike="noStrike" kern="0" cap="none" spc="0" normalizeH="0" baseline="0" noProof="0">
                <a:ln>
                  <a:noFill/>
                </a:ln>
                <a:solidFill>
                  <a:prstClr val="black"/>
                </a:solidFill>
                <a:effectLst/>
                <a:uLnTx/>
                <a:uFillTx/>
                <a:latin typeface="Cambria"/>
                <a:ea typeface="+mn-ea"/>
                <a:cs typeface="+mn-cs"/>
              </a:rPr>
              <a:t> W.D.N.D.T</a:t>
            </a:r>
            <a:r>
              <a:rPr lang="en-US" b="1" kern="0">
                <a:solidFill>
                  <a:prstClr val="black"/>
                </a:solidFill>
                <a:latin typeface="Cambria"/>
              </a:rPr>
              <a:t>.</a:t>
            </a:r>
            <a:r>
              <a:rPr kumimoji="0" lang="en-US" sz="1800" b="1" i="0" u="none" strike="noStrike" kern="0" cap="none" spc="0" normalizeH="0" baseline="0" noProof="0">
                <a:ln>
                  <a:noFill/>
                </a:ln>
                <a:solidFill>
                  <a:prstClr val="black"/>
                </a:solidFill>
                <a:effectLst/>
                <a:uLnTx/>
                <a:uFillTx/>
                <a:latin typeface="Cambria"/>
                <a:ea typeface="+mn-ea"/>
                <a:cs typeface="+mn-cs"/>
              </a:rPr>
              <a:t>  </a:t>
            </a:r>
            <a:r>
              <a:rPr kumimoji="0" lang="en-US" sz="1800" b="0" i="0" u="none" strike="noStrike" kern="0" cap="none" spc="0" normalizeH="0" baseline="0" noProof="0">
                <a:ln>
                  <a:noFill/>
                </a:ln>
                <a:solidFill>
                  <a:prstClr val="black"/>
                </a:solidFill>
                <a:effectLst/>
                <a:uLnTx/>
                <a:uFillTx/>
                <a:latin typeface="Cambria"/>
                <a:ea typeface="+mn-ea"/>
                <a:cs typeface="+mn-cs"/>
              </a:rPr>
              <a:t>| </a:t>
            </a:r>
            <a:r>
              <a:rPr lang="en-US" b="1" kern="0">
                <a:solidFill>
                  <a:prstClr val="black"/>
                </a:solidFill>
                <a:latin typeface="Cambria"/>
              </a:rPr>
              <a:t>2023-035</a:t>
            </a:r>
            <a:endParaRPr kumimoji="0" lang="en-US" sz="1800" b="0" i="0" u="none" strike="noStrike" kern="0" cap="none" spc="0" normalizeH="0" baseline="0" noProof="0">
              <a:ln>
                <a:noFill/>
              </a:ln>
              <a:solidFill>
                <a:prstClr val="black"/>
              </a:solidFill>
              <a:effectLst/>
              <a:uLnTx/>
              <a:uFillTx/>
              <a:latin typeface="Cambria"/>
              <a:ea typeface="+mn-ea"/>
              <a:cs typeface="+mn-cs"/>
            </a:endParaRPr>
          </a:p>
        </p:txBody>
      </p:sp>
      <p:sp>
        <p:nvSpPr>
          <p:cNvPr id="4" name="Title 1">
            <a:extLst>
              <a:ext uri="{FF2B5EF4-FFF2-40B4-BE49-F238E27FC236}">
                <a16:creationId xmlns:a16="http://schemas.microsoft.com/office/drawing/2014/main" id="{332212ED-917B-4CA7-B42E-C9C9513EB6C6}"/>
              </a:ext>
            </a:extLst>
          </p:cNvPr>
          <p:cNvSpPr txBox="1">
            <a:spLocks/>
          </p:cNvSpPr>
          <p:nvPr/>
        </p:nvSpPr>
        <p:spPr>
          <a:xfrm>
            <a:off x="728716" y="190520"/>
            <a:ext cx="10526609" cy="1200329"/>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PROTOTYPE </a:t>
            </a:r>
            <a:r>
              <a:rPr lang="en-US" b="1"/>
              <a:t>VS</a:t>
            </a:r>
            <a:r>
              <a:rPr lang="en-US" sz="6000" b="1"/>
              <a:t> UI DESIGN</a:t>
            </a:r>
          </a:p>
        </p:txBody>
      </p:sp>
      <p:pic>
        <p:nvPicPr>
          <p:cNvPr id="8" name="Picture 7">
            <a:extLst>
              <a:ext uri="{FF2B5EF4-FFF2-40B4-BE49-F238E27FC236}">
                <a16:creationId xmlns:a16="http://schemas.microsoft.com/office/drawing/2014/main" id="{09352AA3-DCA0-DE32-7E9A-587BE7180C8B}"/>
              </a:ext>
            </a:extLst>
          </p:cNvPr>
          <p:cNvPicPr>
            <a:picLocks noChangeAspect="1"/>
          </p:cNvPicPr>
          <p:nvPr/>
        </p:nvPicPr>
        <p:blipFill>
          <a:blip r:embed="rId2"/>
          <a:stretch>
            <a:fillRect/>
          </a:stretch>
        </p:blipFill>
        <p:spPr>
          <a:xfrm>
            <a:off x="145183" y="1011471"/>
            <a:ext cx="5787048" cy="4429690"/>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033237C3-93B6-BD59-01CD-53E8D3C355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9769" y="1537328"/>
            <a:ext cx="5787048" cy="4429690"/>
          </a:xfrm>
          <a:prstGeom prst="rect">
            <a:avLst/>
          </a:prstGeom>
          <a:ln w="12700">
            <a:solidFill>
              <a:schemeClr val="tx1"/>
            </a:solidFill>
          </a:ln>
        </p:spPr>
      </p:pic>
      <p:sp>
        <p:nvSpPr>
          <p:cNvPr id="11" name="TextBox 10">
            <a:extLst>
              <a:ext uri="{FF2B5EF4-FFF2-40B4-BE49-F238E27FC236}">
                <a16:creationId xmlns:a16="http://schemas.microsoft.com/office/drawing/2014/main" id="{04249AB3-BFEF-F5D4-A1CF-F40E3426BD06}"/>
              </a:ext>
            </a:extLst>
          </p:cNvPr>
          <p:cNvSpPr txBox="1"/>
          <p:nvPr/>
        </p:nvSpPr>
        <p:spPr>
          <a:xfrm>
            <a:off x="1011676" y="5532916"/>
            <a:ext cx="1329447" cy="369332"/>
          </a:xfrm>
          <a:prstGeom prst="rect">
            <a:avLst/>
          </a:prstGeom>
          <a:noFill/>
        </p:spPr>
        <p:txBody>
          <a:bodyPr wrap="square" rtlCol="0">
            <a:spAutoFit/>
          </a:bodyPr>
          <a:lstStyle/>
          <a:p>
            <a:r>
              <a:rPr lang="en-US"/>
              <a:t>Prototype</a:t>
            </a:r>
          </a:p>
        </p:txBody>
      </p:sp>
      <p:sp>
        <p:nvSpPr>
          <p:cNvPr id="12" name="TextBox 11">
            <a:extLst>
              <a:ext uri="{FF2B5EF4-FFF2-40B4-BE49-F238E27FC236}">
                <a16:creationId xmlns:a16="http://schemas.microsoft.com/office/drawing/2014/main" id="{41DC7927-037D-1ADE-6C0E-BEDA8BC04157}"/>
              </a:ext>
            </a:extLst>
          </p:cNvPr>
          <p:cNvSpPr txBox="1"/>
          <p:nvPr/>
        </p:nvSpPr>
        <p:spPr>
          <a:xfrm>
            <a:off x="8784076" y="5963937"/>
            <a:ext cx="1329447" cy="369332"/>
          </a:xfrm>
          <a:prstGeom prst="rect">
            <a:avLst/>
          </a:prstGeom>
          <a:noFill/>
        </p:spPr>
        <p:txBody>
          <a:bodyPr wrap="square" rtlCol="0">
            <a:spAutoFit/>
          </a:bodyPr>
          <a:lstStyle/>
          <a:p>
            <a:r>
              <a:rPr lang="en-US"/>
              <a:t>UI Design</a:t>
            </a:r>
          </a:p>
        </p:txBody>
      </p:sp>
    </p:spTree>
    <p:extLst>
      <p:ext uri="{BB962C8B-B14F-4D97-AF65-F5344CB8AC3E}">
        <p14:creationId xmlns:p14="http://schemas.microsoft.com/office/powerpoint/2010/main" val="32547837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1D3388-C9B1-6C8B-566A-1C76DA52AE50}"/>
              </a:ext>
            </a:extLst>
          </p:cNvPr>
          <p:cNvSpPr/>
          <p:nvPr/>
        </p:nvSpPr>
        <p:spPr>
          <a:xfrm>
            <a:off x="2632435" y="6492874"/>
            <a:ext cx="681636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mbria"/>
                <a:ea typeface="+mn-ea"/>
                <a:cs typeface="+mn-cs"/>
              </a:rPr>
              <a:t>IT20133368</a:t>
            </a:r>
            <a:r>
              <a:rPr kumimoji="0" lang="en-US" sz="1800" b="0" i="0" u="none" strike="noStrike" kern="0" cap="none" spc="0" normalizeH="0" baseline="0" noProof="0">
                <a:ln>
                  <a:noFill/>
                </a:ln>
                <a:solidFill>
                  <a:prstClr val="black"/>
                </a:solidFill>
                <a:effectLst/>
                <a:uLnTx/>
                <a:uFillTx/>
                <a:latin typeface="Cambria"/>
                <a:ea typeface="+mn-ea"/>
                <a:cs typeface="+mn-cs"/>
              </a:rPr>
              <a:t>   |   </a:t>
            </a:r>
            <a:r>
              <a:rPr lang="en-US" b="1" kern="0">
                <a:solidFill>
                  <a:prstClr val="black"/>
                </a:solidFill>
                <a:latin typeface="Cambria"/>
              </a:rPr>
              <a:t>W</a:t>
            </a:r>
            <a:r>
              <a:rPr kumimoji="0" lang="en-US" sz="1800" b="1" i="0" u="none" strike="noStrike" kern="0" cap="none" spc="0" normalizeH="0" baseline="0" noProof="0" err="1">
                <a:ln>
                  <a:noFill/>
                </a:ln>
                <a:solidFill>
                  <a:prstClr val="black"/>
                </a:solidFill>
                <a:effectLst/>
                <a:uLnTx/>
                <a:uFillTx/>
                <a:latin typeface="Cambria"/>
                <a:ea typeface="+mn-ea"/>
                <a:cs typeface="+mn-cs"/>
              </a:rPr>
              <a:t>ijayasena</a:t>
            </a:r>
            <a:r>
              <a:rPr kumimoji="0" lang="en-US" sz="1800" b="1" i="0" u="none" strike="noStrike" kern="0" cap="none" spc="0" normalizeH="0" baseline="0" noProof="0">
                <a:ln>
                  <a:noFill/>
                </a:ln>
                <a:solidFill>
                  <a:prstClr val="black"/>
                </a:solidFill>
                <a:effectLst/>
                <a:uLnTx/>
                <a:uFillTx/>
                <a:latin typeface="Cambria"/>
                <a:ea typeface="+mn-ea"/>
                <a:cs typeface="+mn-cs"/>
              </a:rPr>
              <a:t> W.D.N.D.T</a:t>
            </a:r>
            <a:r>
              <a:rPr lang="en-US" b="1" kern="0">
                <a:solidFill>
                  <a:prstClr val="black"/>
                </a:solidFill>
                <a:latin typeface="Cambria"/>
              </a:rPr>
              <a:t>.</a:t>
            </a:r>
            <a:r>
              <a:rPr kumimoji="0" lang="en-US" sz="1800" b="1" i="0" u="none" strike="noStrike" kern="0" cap="none" spc="0" normalizeH="0" baseline="0" noProof="0">
                <a:ln>
                  <a:noFill/>
                </a:ln>
                <a:solidFill>
                  <a:prstClr val="black"/>
                </a:solidFill>
                <a:effectLst/>
                <a:uLnTx/>
                <a:uFillTx/>
                <a:latin typeface="Cambria"/>
                <a:ea typeface="+mn-ea"/>
                <a:cs typeface="+mn-cs"/>
              </a:rPr>
              <a:t>  </a:t>
            </a:r>
            <a:r>
              <a:rPr kumimoji="0" lang="en-US" sz="1800" b="0" i="0" u="none" strike="noStrike" kern="0" cap="none" spc="0" normalizeH="0" baseline="0" noProof="0">
                <a:ln>
                  <a:noFill/>
                </a:ln>
                <a:solidFill>
                  <a:prstClr val="black"/>
                </a:solidFill>
                <a:effectLst/>
                <a:uLnTx/>
                <a:uFillTx/>
                <a:latin typeface="Cambria"/>
                <a:ea typeface="+mn-ea"/>
                <a:cs typeface="+mn-cs"/>
              </a:rPr>
              <a:t>| </a:t>
            </a:r>
            <a:r>
              <a:rPr lang="en-US" b="1" kern="0">
                <a:solidFill>
                  <a:prstClr val="black"/>
                </a:solidFill>
                <a:latin typeface="Cambria"/>
              </a:rPr>
              <a:t>2023-035</a:t>
            </a:r>
            <a:endParaRPr kumimoji="0" lang="en-US" sz="1800" b="0" i="0" u="none" strike="noStrike" kern="0" cap="none" spc="0" normalizeH="0" baseline="0" noProof="0">
              <a:ln>
                <a:noFill/>
              </a:ln>
              <a:solidFill>
                <a:prstClr val="black"/>
              </a:solidFill>
              <a:effectLst/>
              <a:uLnTx/>
              <a:uFillTx/>
              <a:latin typeface="Cambria"/>
              <a:ea typeface="+mn-ea"/>
              <a:cs typeface="+mn-cs"/>
            </a:endParaRPr>
          </a:p>
        </p:txBody>
      </p:sp>
      <p:sp>
        <p:nvSpPr>
          <p:cNvPr id="4" name="Title 1">
            <a:extLst>
              <a:ext uri="{FF2B5EF4-FFF2-40B4-BE49-F238E27FC236}">
                <a16:creationId xmlns:a16="http://schemas.microsoft.com/office/drawing/2014/main" id="{332212ED-917B-4CA7-B42E-C9C9513EB6C6}"/>
              </a:ext>
            </a:extLst>
          </p:cNvPr>
          <p:cNvSpPr txBox="1">
            <a:spLocks/>
          </p:cNvSpPr>
          <p:nvPr/>
        </p:nvSpPr>
        <p:spPr>
          <a:xfrm>
            <a:off x="728716" y="190520"/>
            <a:ext cx="10526609" cy="1200329"/>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PROTOTYPE </a:t>
            </a:r>
            <a:r>
              <a:rPr lang="en-US" b="1"/>
              <a:t>VS</a:t>
            </a:r>
            <a:r>
              <a:rPr lang="en-US" sz="6000" b="1"/>
              <a:t> UI DESIGN</a:t>
            </a:r>
          </a:p>
        </p:txBody>
      </p:sp>
      <p:pic>
        <p:nvPicPr>
          <p:cNvPr id="5" name="Picture 4">
            <a:extLst>
              <a:ext uri="{FF2B5EF4-FFF2-40B4-BE49-F238E27FC236}">
                <a16:creationId xmlns:a16="http://schemas.microsoft.com/office/drawing/2014/main" id="{9310EF49-017C-698A-8900-33DE4606BA8F}"/>
              </a:ext>
            </a:extLst>
          </p:cNvPr>
          <p:cNvPicPr>
            <a:picLocks noChangeAspect="1"/>
          </p:cNvPicPr>
          <p:nvPr/>
        </p:nvPicPr>
        <p:blipFill>
          <a:blip r:embed="rId2"/>
          <a:stretch>
            <a:fillRect/>
          </a:stretch>
        </p:blipFill>
        <p:spPr>
          <a:xfrm>
            <a:off x="153098" y="1010101"/>
            <a:ext cx="5741864" cy="3603680"/>
          </a:xfrm>
          <a:prstGeom prst="rect">
            <a:avLst/>
          </a:prstGeom>
          <a:ln>
            <a:solidFill>
              <a:schemeClr val="tx1"/>
            </a:solidFill>
          </a:ln>
        </p:spPr>
      </p:pic>
      <p:pic>
        <p:nvPicPr>
          <p:cNvPr id="7" name="Picture 6" descr="A screenshot of a computer&#10;&#10;Description automatically generated">
            <a:extLst>
              <a:ext uri="{FF2B5EF4-FFF2-40B4-BE49-F238E27FC236}">
                <a16:creationId xmlns:a16="http://schemas.microsoft.com/office/drawing/2014/main" id="{F3E2F2BE-7A57-18EC-4F1A-AE581A5359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5862" y="2734688"/>
            <a:ext cx="6598563" cy="3758186"/>
          </a:xfrm>
          <a:prstGeom prst="rect">
            <a:avLst/>
          </a:prstGeom>
          <a:ln>
            <a:solidFill>
              <a:schemeClr val="tx1"/>
            </a:solidFill>
          </a:ln>
        </p:spPr>
      </p:pic>
      <p:sp>
        <p:nvSpPr>
          <p:cNvPr id="12" name="TextBox 11">
            <a:extLst>
              <a:ext uri="{FF2B5EF4-FFF2-40B4-BE49-F238E27FC236}">
                <a16:creationId xmlns:a16="http://schemas.microsoft.com/office/drawing/2014/main" id="{509A0AAD-AAC6-CE08-7A5A-6C3CF2875EB1}"/>
              </a:ext>
            </a:extLst>
          </p:cNvPr>
          <p:cNvSpPr txBox="1"/>
          <p:nvPr/>
        </p:nvSpPr>
        <p:spPr>
          <a:xfrm>
            <a:off x="1904740" y="4687370"/>
            <a:ext cx="1455389" cy="461665"/>
          </a:xfrm>
          <a:prstGeom prst="rect">
            <a:avLst/>
          </a:prstGeom>
          <a:noFill/>
        </p:spPr>
        <p:txBody>
          <a:bodyPr wrap="square" rtlCol="0">
            <a:spAutoFit/>
          </a:bodyPr>
          <a:lstStyle/>
          <a:p>
            <a:r>
              <a:rPr lang="en-US" sz="2400" b="1">
                <a:solidFill>
                  <a:srgbClr val="002060"/>
                </a:solidFill>
              </a:rPr>
              <a:t>Prototype</a:t>
            </a:r>
          </a:p>
        </p:txBody>
      </p:sp>
      <p:sp>
        <p:nvSpPr>
          <p:cNvPr id="13" name="TextBox 12">
            <a:extLst>
              <a:ext uri="{FF2B5EF4-FFF2-40B4-BE49-F238E27FC236}">
                <a16:creationId xmlns:a16="http://schemas.microsoft.com/office/drawing/2014/main" id="{1B73C674-32E7-EF47-DBE1-364A3E215959}"/>
              </a:ext>
            </a:extLst>
          </p:cNvPr>
          <p:cNvSpPr txBox="1"/>
          <p:nvPr/>
        </p:nvSpPr>
        <p:spPr>
          <a:xfrm>
            <a:off x="8374744" y="2291901"/>
            <a:ext cx="1670916" cy="461665"/>
          </a:xfrm>
          <a:prstGeom prst="rect">
            <a:avLst/>
          </a:prstGeom>
          <a:noFill/>
        </p:spPr>
        <p:txBody>
          <a:bodyPr wrap="square" rtlCol="0">
            <a:spAutoFit/>
          </a:bodyPr>
          <a:lstStyle/>
          <a:p>
            <a:r>
              <a:rPr lang="en-US" sz="2400" b="1"/>
              <a:t>UI Design</a:t>
            </a:r>
          </a:p>
        </p:txBody>
      </p:sp>
    </p:spTree>
    <p:extLst>
      <p:ext uri="{BB962C8B-B14F-4D97-AF65-F5344CB8AC3E}">
        <p14:creationId xmlns:p14="http://schemas.microsoft.com/office/powerpoint/2010/main" val="34868590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1D3388-C9B1-6C8B-566A-1C76DA52AE50}"/>
              </a:ext>
            </a:extLst>
          </p:cNvPr>
          <p:cNvSpPr/>
          <p:nvPr/>
        </p:nvSpPr>
        <p:spPr>
          <a:xfrm>
            <a:off x="2632435" y="6492874"/>
            <a:ext cx="681636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mbria"/>
                <a:ea typeface="+mn-ea"/>
                <a:cs typeface="+mn-cs"/>
              </a:rPr>
              <a:t>IT20133368</a:t>
            </a:r>
            <a:r>
              <a:rPr kumimoji="0" lang="en-US" sz="1800" b="0" i="0" u="none" strike="noStrike" kern="0" cap="none" spc="0" normalizeH="0" baseline="0" noProof="0">
                <a:ln>
                  <a:noFill/>
                </a:ln>
                <a:solidFill>
                  <a:prstClr val="black"/>
                </a:solidFill>
                <a:effectLst/>
                <a:uLnTx/>
                <a:uFillTx/>
                <a:latin typeface="Cambria"/>
                <a:ea typeface="+mn-ea"/>
                <a:cs typeface="+mn-cs"/>
              </a:rPr>
              <a:t>   |   </a:t>
            </a:r>
            <a:r>
              <a:rPr lang="en-US" b="1" kern="0">
                <a:solidFill>
                  <a:prstClr val="black"/>
                </a:solidFill>
                <a:latin typeface="Cambria"/>
              </a:rPr>
              <a:t>W</a:t>
            </a:r>
            <a:r>
              <a:rPr kumimoji="0" lang="en-US" sz="1800" b="1" i="0" u="none" strike="noStrike" kern="0" cap="none" spc="0" normalizeH="0" baseline="0" noProof="0" err="1">
                <a:ln>
                  <a:noFill/>
                </a:ln>
                <a:solidFill>
                  <a:prstClr val="black"/>
                </a:solidFill>
                <a:effectLst/>
                <a:uLnTx/>
                <a:uFillTx/>
                <a:latin typeface="Cambria"/>
                <a:ea typeface="+mn-ea"/>
                <a:cs typeface="+mn-cs"/>
              </a:rPr>
              <a:t>ijayasena</a:t>
            </a:r>
            <a:r>
              <a:rPr kumimoji="0" lang="en-US" sz="1800" b="1" i="0" u="none" strike="noStrike" kern="0" cap="none" spc="0" normalizeH="0" baseline="0" noProof="0">
                <a:ln>
                  <a:noFill/>
                </a:ln>
                <a:solidFill>
                  <a:prstClr val="black"/>
                </a:solidFill>
                <a:effectLst/>
                <a:uLnTx/>
                <a:uFillTx/>
                <a:latin typeface="Cambria"/>
                <a:ea typeface="+mn-ea"/>
                <a:cs typeface="+mn-cs"/>
              </a:rPr>
              <a:t> W.D.N.D.T</a:t>
            </a:r>
            <a:r>
              <a:rPr lang="en-US" b="1" kern="0">
                <a:solidFill>
                  <a:prstClr val="black"/>
                </a:solidFill>
                <a:latin typeface="Cambria"/>
              </a:rPr>
              <a:t>.</a:t>
            </a:r>
            <a:r>
              <a:rPr kumimoji="0" lang="en-US" sz="1800" b="1" i="0" u="none" strike="noStrike" kern="0" cap="none" spc="0" normalizeH="0" baseline="0" noProof="0">
                <a:ln>
                  <a:noFill/>
                </a:ln>
                <a:solidFill>
                  <a:prstClr val="black"/>
                </a:solidFill>
                <a:effectLst/>
                <a:uLnTx/>
                <a:uFillTx/>
                <a:latin typeface="Cambria"/>
                <a:ea typeface="+mn-ea"/>
                <a:cs typeface="+mn-cs"/>
              </a:rPr>
              <a:t>  </a:t>
            </a:r>
            <a:r>
              <a:rPr kumimoji="0" lang="en-US" sz="1800" b="0" i="0" u="none" strike="noStrike" kern="0" cap="none" spc="0" normalizeH="0" baseline="0" noProof="0">
                <a:ln>
                  <a:noFill/>
                </a:ln>
                <a:solidFill>
                  <a:prstClr val="black"/>
                </a:solidFill>
                <a:effectLst/>
                <a:uLnTx/>
                <a:uFillTx/>
                <a:latin typeface="Cambria"/>
                <a:ea typeface="+mn-ea"/>
                <a:cs typeface="+mn-cs"/>
              </a:rPr>
              <a:t>| </a:t>
            </a:r>
            <a:r>
              <a:rPr lang="en-US" b="1" kern="0">
                <a:solidFill>
                  <a:prstClr val="black"/>
                </a:solidFill>
                <a:latin typeface="Cambria"/>
              </a:rPr>
              <a:t>2023-035</a:t>
            </a:r>
            <a:endParaRPr kumimoji="0" lang="en-US" sz="1800" b="0" i="0" u="none" strike="noStrike" kern="0" cap="none" spc="0" normalizeH="0" baseline="0" noProof="0">
              <a:ln>
                <a:noFill/>
              </a:ln>
              <a:solidFill>
                <a:prstClr val="black"/>
              </a:solidFill>
              <a:effectLst/>
              <a:uLnTx/>
              <a:uFillTx/>
              <a:latin typeface="Cambria"/>
              <a:ea typeface="+mn-ea"/>
              <a:cs typeface="+mn-cs"/>
            </a:endParaRPr>
          </a:p>
        </p:txBody>
      </p:sp>
      <p:sp>
        <p:nvSpPr>
          <p:cNvPr id="2" name="Title 1">
            <a:extLst>
              <a:ext uri="{FF2B5EF4-FFF2-40B4-BE49-F238E27FC236}">
                <a16:creationId xmlns:a16="http://schemas.microsoft.com/office/drawing/2014/main" id="{59C28865-B657-FF84-AA1E-590D292BBCBA}"/>
              </a:ext>
            </a:extLst>
          </p:cNvPr>
          <p:cNvSpPr txBox="1">
            <a:spLocks/>
          </p:cNvSpPr>
          <p:nvPr/>
        </p:nvSpPr>
        <p:spPr>
          <a:xfrm>
            <a:off x="594946" y="176452"/>
            <a:ext cx="11002107" cy="1200329"/>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NON-FUNCTIONAL REQUIREMENTS</a:t>
            </a:r>
          </a:p>
        </p:txBody>
      </p:sp>
      <p:sp>
        <p:nvSpPr>
          <p:cNvPr id="5" name="TextBox 4">
            <a:extLst>
              <a:ext uri="{FF2B5EF4-FFF2-40B4-BE49-F238E27FC236}">
                <a16:creationId xmlns:a16="http://schemas.microsoft.com/office/drawing/2014/main" id="{96618FDA-81D1-6FEB-4600-B49192483028}"/>
              </a:ext>
            </a:extLst>
          </p:cNvPr>
          <p:cNvSpPr txBox="1"/>
          <p:nvPr/>
        </p:nvSpPr>
        <p:spPr>
          <a:xfrm>
            <a:off x="1091544" y="1720840"/>
            <a:ext cx="9898145" cy="3416320"/>
          </a:xfrm>
          <a:prstGeom prst="rect">
            <a:avLst/>
          </a:prstGeom>
          <a:noFill/>
        </p:spPr>
        <p:txBody>
          <a:bodyPr wrap="square" rtlCol="0">
            <a:spAutoFit/>
          </a:bodyPr>
          <a:lstStyle/>
          <a:p>
            <a:pPr marL="457200" indent="-457200" algn="just">
              <a:buFont typeface="Arial" panose="020B0604020202020204" pitchFamily="34" charset="0"/>
              <a:buChar char="•"/>
            </a:pPr>
            <a:r>
              <a:rPr lang="en-US" sz="2400"/>
              <a:t>Response Time: The system need to  provide recommendations within a reasonable time frame, typically within a few seconds.</a:t>
            </a:r>
          </a:p>
          <a:p>
            <a:pPr marL="457200" indent="-457200" algn="just">
              <a:buFont typeface="Arial" panose="020B0604020202020204" pitchFamily="34" charset="0"/>
              <a:buChar char="•"/>
            </a:pPr>
            <a:r>
              <a:rPr lang="en-US" sz="2400"/>
              <a:t>Accuracy:</a:t>
            </a:r>
          </a:p>
          <a:p>
            <a:pPr marL="1371600" lvl="2" indent="-457200" algn="just">
              <a:buFont typeface="Wingdings" panose="05000000000000000000" pitchFamily="2" charset="2"/>
              <a:buChar char="§"/>
            </a:pPr>
            <a:r>
              <a:rPr lang="en-US" sz="2400"/>
              <a:t>Recommendation Accuracy: The system should provide highly relevant and accurate resource recommendations to users.</a:t>
            </a:r>
          </a:p>
          <a:p>
            <a:pPr marL="1371600" lvl="2" indent="-457200" algn="just">
              <a:buFont typeface="Wingdings" panose="05000000000000000000" pitchFamily="2" charset="2"/>
              <a:buChar char="§"/>
            </a:pPr>
            <a:r>
              <a:rPr lang="en-US" sz="2400"/>
              <a:t>Topic Modeling Accuracy: The topic modeling and content analysis should be precise in identifying relevant educational topics.</a:t>
            </a:r>
          </a:p>
          <a:p>
            <a:pPr marL="1371600" lvl="2" indent="-457200" algn="just">
              <a:buFont typeface="Wingdings" panose="05000000000000000000" pitchFamily="2" charset="2"/>
              <a:buChar char="§"/>
            </a:pPr>
            <a:endParaRPr lang="en-US" sz="2400"/>
          </a:p>
          <a:p>
            <a:pPr marL="457200" indent="-457200" algn="just">
              <a:buFont typeface="Arial" panose="020B0604020202020204" pitchFamily="34" charset="0"/>
              <a:buChar char="•"/>
            </a:pPr>
            <a:r>
              <a:rPr lang="en-US" sz="2400"/>
              <a:t>Availability, ensuring students can access it when needed.</a:t>
            </a:r>
          </a:p>
        </p:txBody>
      </p:sp>
    </p:spTree>
    <p:extLst>
      <p:ext uri="{BB962C8B-B14F-4D97-AF65-F5344CB8AC3E}">
        <p14:creationId xmlns:p14="http://schemas.microsoft.com/office/powerpoint/2010/main" val="4197872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92F25C-6452-89A6-B0F7-9C40DED9193D}"/>
              </a:ext>
            </a:extLst>
          </p:cNvPr>
          <p:cNvSpPr>
            <a:spLocks noGrp="1"/>
          </p:cNvSpPr>
          <p:nvPr>
            <p:ph type="dt" sz="half" idx="10"/>
          </p:nvPr>
        </p:nvSpPr>
        <p:spPr/>
        <p:txBody>
          <a:bodyPr/>
          <a:lstStyle/>
          <a:p>
            <a:fld id="{FE591348-09E4-442C-8629-707F7323C267}" type="datetime1">
              <a:rPr lang="en-US" smtClean="0"/>
              <a:t>9/8/2023</a:t>
            </a:fld>
            <a:endParaRPr lang="en-US"/>
          </a:p>
        </p:txBody>
      </p:sp>
      <p:sp>
        <p:nvSpPr>
          <p:cNvPr id="3" name="Slide Number Placeholder 2">
            <a:extLst>
              <a:ext uri="{FF2B5EF4-FFF2-40B4-BE49-F238E27FC236}">
                <a16:creationId xmlns:a16="http://schemas.microsoft.com/office/drawing/2014/main" id="{7B2DF386-A581-1AB5-BDB9-F311D1E7203D}"/>
              </a:ext>
            </a:extLst>
          </p:cNvPr>
          <p:cNvSpPr>
            <a:spLocks noGrp="1"/>
          </p:cNvSpPr>
          <p:nvPr>
            <p:ph type="sldNum" sz="quarter" idx="12"/>
          </p:nvPr>
        </p:nvSpPr>
        <p:spPr/>
        <p:txBody>
          <a:bodyPr/>
          <a:lstStyle/>
          <a:p>
            <a:fld id="{D57F1E4F-1CFF-5643-939E-217C01CDF565}" type="slidenum">
              <a:rPr lang="en-US" smtClean="0"/>
              <a:pPr/>
              <a:t>7</a:t>
            </a:fld>
            <a:endParaRPr lang="en-US"/>
          </a:p>
        </p:txBody>
      </p:sp>
      <p:sp>
        <p:nvSpPr>
          <p:cNvPr id="4" name="Title 1">
            <a:extLst>
              <a:ext uri="{FF2B5EF4-FFF2-40B4-BE49-F238E27FC236}">
                <a16:creationId xmlns:a16="http://schemas.microsoft.com/office/drawing/2014/main" id="{D2111977-4D5D-F522-FEB7-2B3F12473C46}"/>
              </a:ext>
            </a:extLst>
          </p:cNvPr>
          <p:cNvSpPr txBox="1">
            <a:spLocks/>
          </p:cNvSpPr>
          <p:nvPr/>
        </p:nvSpPr>
        <p:spPr>
          <a:xfrm>
            <a:off x="863927" y="1976021"/>
            <a:ext cx="10464143" cy="2905957"/>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a:solidFill>
                  <a:prstClr val="black"/>
                </a:solidFill>
                <a:latin typeface="Söhne"/>
              </a:rPr>
              <a:t>"Can a Knowledge base system improve the usefulness of Mind-maps generated from text data compared to existing text mining algorithms and ML approaches?"</a:t>
            </a:r>
          </a:p>
        </p:txBody>
      </p:sp>
      <p:sp>
        <p:nvSpPr>
          <p:cNvPr id="5" name="Subtitle 2">
            <a:extLst>
              <a:ext uri="{FF2B5EF4-FFF2-40B4-BE49-F238E27FC236}">
                <a16:creationId xmlns:a16="http://schemas.microsoft.com/office/drawing/2014/main" id="{46FC9C78-FF84-CC63-E4AD-31B8C2236150}"/>
              </a:ext>
            </a:extLst>
          </p:cNvPr>
          <p:cNvSpPr txBox="1">
            <a:spLocks/>
          </p:cNvSpPr>
          <p:nvPr/>
        </p:nvSpPr>
        <p:spPr>
          <a:xfrm>
            <a:off x="3265572" y="501649"/>
            <a:ext cx="5660851" cy="641489"/>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Clr>
                <a:srgbClr val="0F6FC6"/>
              </a:buClr>
              <a:buFont typeface="Wingdings 3" charset="2"/>
              <a:buNone/>
            </a:pPr>
            <a:r>
              <a:rPr lang="en-US" sz="6000" b="1">
                <a:solidFill>
                  <a:schemeClr val="tx1"/>
                </a:solidFill>
                <a:latin typeface="+mj-lt"/>
                <a:ea typeface="+mj-ea"/>
                <a:cs typeface="+mj-cs"/>
              </a:rPr>
              <a:t>Research Problem</a:t>
            </a:r>
          </a:p>
        </p:txBody>
      </p:sp>
      <p:pic>
        <p:nvPicPr>
          <p:cNvPr id="6" name="Picture 5" descr="A yellow emoji with a black background&#10;&#10;Description automatically generated">
            <a:extLst>
              <a:ext uri="{FF2B5EF4-FFF2-40B4-BE49-F238E27FC236}">
                <a16:creationId xmlns:a16="http://schemas.microsoft.com/office/drawing/2014/main" id="{692DFEF1-409F-E259-87EF-726BAD9E72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7839" y="4577956"/>
            <a:ext cx="1210231" cy="1297216"/>
          </a:xfrm>
          <a:prstGeom prst="rect">
            <a:avLst/>
          </a:prstGeom>
        </p:spPr>
      </p:pic>
    </p:spTree>
    <p:extLst>
      <p:ext uri="{BB962C8B-B14F-4D97-AF65-F5344CB8AC3E}">
        <p14:creationId xmlns:p14="http://schemas.microsoft.com/office/powerpoint/2010/main" val="41882019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1D3388-C9B1-6C8B-566A-1C76DA52AE50}"/>
              </a:ext>
            </a:extLst>
          </p:cNvPr>
          <p:cNvSpPr/>
          <p:nvPr/>
        </p:nvSpPr>
        <p:spPr>
          <a:xfrm>
            <a:off x="2632435" y="6492874"/>
            <a:ext cx="681636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mbria"/>
                <a:ea typeface="+mn-ea"/>
                <a:cs typeface="+mn-cs"/>
              </a:rPr>
              <a:t>IT20133368</a:t>
            </a:r>
            <a:r>
              <a:rPr kumimoji="0" lang="en-US" sz="1800" b="0" i="0" u="none" strike="noStrike" kern="0" cap="none" spc="0" normalizeH="0" baseline="0" noProof="0">
                <a:ln>
                  <a:noFill/>
                </a:ln>
                <a:solidFill>
                  <a:prstClr val="black"/>
                </a:solidFill>
                <a:effectLst/>
                <a:uLnTx/>
                <a:uFillTx/>
                <a:latin typeface="Cambria"/>
                <a:ea typeface="+mn-ea"/>
                <a:cs typeface="+mn-cs"/>
              </a:rPr>
              <a:t>   |   </a:t>
            </a:r>
            <a:r>
              <a:rPr lang="en-US" b="1" kern="0">
                <a:solidFill>
                  <a:prstClr val="black"/>
                </a:solidFill>
                <a:latin typeface="Cambria"/>
              </a:rPr>
              <a:t>W</a:t>
            </a:r>
            <a:r>
              <a:rPr kumimoji="0" lang="en-US" sz="1800" b="1" i="0" u="none" strike="noStrike" kern="0" cap="none" spc="0" normalizeH="0" baseline="0" noProof="0" err="1">
                <a:ln>
                  <a:noFill/>
                </a:ln>
                <a:solidFill>
                  <a:prstClr val="black"/>
                </a:solidFill>
                <a:effectLst/>
                <a:uLnTx/>
                <a:uFillTx/>
                <a:latin typeface="Cambria"/>
                <a:ea typeface="+mn-ea"/>
                <a:cs typeface="+mn-cs"/>
              </a:rPr>
              <a:t>ijayasena</a:t>
            </a:r>
            <a:r>
              <a:rPr kumimoji="0" lang="en-US" sz="1800" b="1" i="0" u="none" strike="noStrike" kern="0" cap="none" spc="0" normalizeH="0" baseline="0" noProof="0">
                <a:ln>
                  <a:noFill/>
                </a:ln>
                <a:solidFill>
                  <a:prstClr val="black"/>
                </a:solidFill>
                <a:effectLst/>
                <a:uLnTx/>
                <a:uFillTx/>
                <a:latin typeface="Cambria"/>
                <a:ea typeface="+mn-ea"/>
                <a:cs typeface="+mn-cs"/>
              </a:rPr>
              <a:t> W.D.N.D.T</a:t>
            </a:r>
            <a:r>
              <a:rPr lang="en-US" b="1" kern="0">
                <a:solidFill>
                  <a:prstClr val="black"/>
                </a:solidFill>
                <a:latin typeface="Cambria"/>
              </a:rPr>
              <a:t>.</a:t>
            </a:r>
            <a:r>
              <a:rPr kumimoji="0" lang="en-US" sz="1800" b="1" i="0" u="none" strike="noStrike" kern="0" cap="none" spc="0" normalizeH="0" baseline="0" noProof="0">
                <a:ln>
                  <a:noFill/>
                </a:ln>
                <a:solidFill>
                  <a:prstClr val="black"/>
                </a:solidFill>
                <a:effectLst/>
                <a:uLnTx/>
                <a:uFillTx/>
                <a:latin typeface="Cambria"/>
                <a:ea typeface="+mn-ea"/>
                <a:cs typeface="+mn-cs"/>
              </a:rPr>
              <a:t>  </a:t>
            </a:r>
            <a:r>
              <a:rPr kumimoji="0" lang="en-US" sz="1800" b="0" i="0" u="none" strike="noStrike" kern="0" cap="none" spc="0" normalizeH="0" baseline="0" noProof="0">
                <a:ln>
                  <a:noFill/>
                </a:ln>
                <a:solidFill>
                  <a:prstClr val="black"/>
                </a:solidFill>
                <a:effectLst/>
                <a:uLnTx/>
                <a:uFillTx/>
                <a:latin typeface="Cambria"/>
                <a:ea typeface="+mn-ea"/>
                <a:cs typeface="+mn-cs"/>
              </a:rPr>
              <a:t>| </a:t>
            </a:r>
            <a:r>
              <a:rPr lang="en-US" b="1" kern="0">
                <a:solidFill>
                  <a:prstClr val="black"/>
                </a:solidFill>
                <a:latin typeface="Cambria"/>
              </a:rPr>
              <a:t>2023-035</a:t>
            </a:r>
            <a:endParaRPr kumimoji="0" lang="en-US" sz="1800" b="0" i="0" u="none" strike="noStrike" kern="0" cap="none" spc="0" normalizeH="0" baseline="0" noProof="0">
              <a:ln>
                <a:noFill/>
              </a:ln>
              <a:solidFill>
                <a:prstClr val="black"/>
              </a:solidFill>
              <a:effectLst/>
              <a:uLnTx/>
              <a:uFillTx/>
              <a:latin typeface="Cambria"/>
              <a:ea typeface="+mn-ea"/>
              <a:cs typeface="+mn-cs"/>
            </a:endParaRPr>
          </a:p>
        </p:txBody>
      </p:sp>
      <p:sp>
        <p:nvSpPr>
          <p:cNvPr id="4" name="TextBox 3">
            <a:extLst>
              <a:ext uri="{FF2B5EF4-FFF2-40B4-BE49-F238E27FC236}">
                <a16:creationId xmlns:a16="http://schemas.microsoft.com/office/drawing/2014/main" id="{0D9DF9A9-E851-7486-B9BD-857D5278E6DC}"/>
              </a:ext>
            </a:extLst>
          </p:cNvPr>
          <p:cNvSpPr txBox="1"/>
          <p:nvPr/>
        </p:nvSpPr>
        <p:spPr>
          <a:xfrm>
            <a:off x="1060352" y="2027296"/>
            <a:ext cx="10396024" cy="1846659"/>
          </a:xfrm>
          <a:prstGeom prst="rect">
            <a:avLst/>
          </a:prstGeom>
          <a:noFill/>
        </p:spPr>
        <p:txBody>
          <a:bodyPr wrap="square">
            <a:spAutoFit/>
          </a:bodyPr>
          <a:lstStyle/>
          <a:p>
            <a:pPr marL="285750" indent="-285750">
              <a:buFont typeface="Arial" panose="020B0604020202020204" pitchFamily="34" charset="0"/>
              <a:buChar char="•"/>
            </a:pPr>
            <a:r>
              <a:rPr lang="en-US" sz="3200"/>
              <a:t>Reduce document processing time.</a:t>
            </a:r>
          </a:p>
          <a:p>
            <a:pPr marL="285750" indent="-285750">
              <a:buFont typeface="Arial" panose="020B0604020202020204" pitchFamily="34" charset="0"/>
              <a:buChar char="•"/>
            </a:pPr>
            <a:r>
              <a:rPr lang="en-US" sz="3200"/>
              <a:t>Improve accuracy.</a:t>
            </a:r>
          </a:p>
          <a:p>
            <a:pPr marL="285750" indent="-285750">
              <a:buFont typeface="Arial" panose="020B0604020202020204" pitchFamily="34" charset="0"/>
              <a:buChar char="•"/>
            </a:pPr>
            <a:r>
              <a:rPr lang="en-US" sz="3200"/>
              <a:t>Testing.</a:t>
            </a:r>
          </a:p>
          <a:p>
            <a:endParaRPr lang="en-US"/>
          </a:p>
        </p:txBody>
      </p:sp>
      <p:sp>
        <p:nvSpPr>
          <p:cNvPr id="6" name="Title 1">
            <a:extLst>
              <a:ext uri="{FF2B5EF4-FFF2-40B4-BE49-F238E27FC236}">
                <a16:creationId xmlns:a16="http://schemas.microsoft.com/office/drawing/2014/main" id="{9E1CAFDE-5A4B-DFA5-ACF5-32594098917C}"/>
              </a:ext>
            </a:extLst>
          </p:cNvPr>
          <p:cNvSpPr txBox="1">
            <a:spLocks/>
          </p:cNvSpPr>
          <p:nvPr/>
        </p:nvSpPr>
        <p:spPr>
          <a:xfrm>
            <a:off x="594946" y="176452"/>
            <a:ext cx="11002107" cy="1200329"/>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FUTURE WORK</a:t>
            </a:r>
          </a:p>
        </p:txBody>
      </p:sp>
    </p:spTree>
    <p:extLst>
      <p:ext uri="{BB962C8B-B14F-4D97-AF65-F5344CB8AC3E}">
        <p14:creationId xmlns:p14="http://schemas.microsoft.com/office/powerpoint/2010/main" val="32793761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9">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D52B46-033D-AA85-0E5E-22F53F9DE5A0}"/>
              </a:ext>
            </a:extLst>
          </p:cNvPr>
          <p:cNvSpPr>
            <a:spLocks noGrp="1"/>
          </p:cNvSpPr>
          <p:nvPr>
            <p:ph type="title"/>
          </p:nvPr>
        </p:nvSpPr>
        <p:spPr>
          <a:xfrm>
            <a:off x="832695" y="140280"/>
            <a:ext cx="10526609" cy="809151"/>
          </a:xfrm>
        </p:spPr>
        <p:txBody>
          <a:bodyPr anchor="t">
            <a:noAutofit/>
          </a:bodyPr>
          <a:lstStyle/>
          <a:p>
            <a:pPr algn="ctr"/>
            <a:r>
              <a:rPr lang="en-US" sz="6000" b="1"/>
              <a:t>COMMERCIALIZATION</a:t>
            </a:r>
          </a:p>
        </p:txBody>
      </p:sp>
      <p:grpSp>
        <p:nvGrpSpPr>
          <p:cNvPr id="28" name="Group 21">
            <a:extLst>
              <a:ext uri="{FF2B5EF4-FFF2-40B4-BE49-F238E27FC236}">
                <a16:creationId xmlns:a16="http://schemas.microsoft.com/office/drawing/2014/main" id="{7A9648D6-B41B-42D0-A817-AE2607B0B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4200" y="554152"/>
            <a:ext cx="574177" cy="1075866"/>
            <a:chOff x="10994200" y="554152"/>
            <a:chExt cx="574177" cy="1075866"/>
          </a:xfrm>
        </p:grpSpPr>
        <p:sp>
          <p:nvSpPr>
            <p:cNvPr id="2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29"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25"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grpSp>
      <p:cxnSp>
        <p:nvCxnSpPr>
          <p:cNvPr id="27" name="Straight Connector 2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pic>
        <p:nvPicPr>
          <p:cNvPr id="5" name="Picture 4" descr="A black and red logo&#10;&#10;Description automatically generated">
            <a:extLst>
              <a:ext uri="{FF2B5EF4-FFF2-40B4-BE49-F238E27FC236}">
                <a16:creationId xmlns:a16="http://schemas.microsoft.com/office/drawing/2014/main" id="{4804218C-683F-4EF3-FABF-F084439BA7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230" y="162561"/>
            <a:ext cx="1125033" cy="709636"/>
          </a:xfrm>
          <a:prstGeom prst="rect">
            <a:avLst/>
          </a:prstGeom>
        </p:spPr>
      </p:pic>
      <p:sp>
        <p:nvSpPr>
          <p:cNvPr id="3" name="TextBox 2">
            <a:extLst>
              <a:ext uri="{FF2B5EF4-FFF2-40B4-BE49-F238E27FC236}">
                <a16:creationId xmlns:a16="http://schemas.microsoft.com/office/drawing/2014/main" id="{20D1CFB4-C3FC-05EF-50E3-1BA70992E546}"/>
              </a:ext>
            </a:extLst>
          </p:cNvPr>
          <p:cNvSpPr txBox="1"/>
          <p:nvPr/>
        </p:nvSpPr>
        <p:spPr>
          <a:xfrm>
            <a:off x="9261691" y="6374054"/>
            <a:ext cx="2930309" cy="461665"/>
          </a:xfrm>
          <a:prstGeom prst="rect">
            <a:avLst/>
          </a:prstGeom>
          <a:noFill/>
        </p:spPr>
        <p:txBody>
          <a:bodyPr wrap="square">
            <a:spAutoFit/>
          </a:bodyPr>
          <a:lstStyle/>
          <a:p>
            <a:r>
              <a:rPr lang="en-US" sz="2400"/>
              <a:t>Project ID : 2023-035</a:t>
            </a:r>
          </a:p>
        </p:txBody>
      </p:sp>
      <p:sp>
        <p:nvSpPr>
          <p:cNvPr id="6" name="TextBox 5">
            <a:extLst>
              <a:ext uri="{FF2B5EF4-FFF2-40B4-BE49-F238E27FC236}">
                <a16:creationId xmlns:a16="http://schemas.microsoft.com/office/drawing/2014/main" id="{D287EF10-5D25-D087-EBC9-C35AF4282F38}"/>
              </a:ext>
            </a:extLst>
          </p:cNvPr>
          <p:cNvSpPr txBox="1"/>
          <p:nvPr/>
        </p:nvSpPr>
        <p:spPr>
          <a:xfrm>
            <a:off x="623621" y="1210862"/>
            <a:ext cx="5260579" cy="584775"/>
          </a:xfrm>
          <a:prstGeom prst="rect">
            <a:avLst/>
          </a:prstGeom>
          <a:solidFill>
            <a:schemeClr val="accent1">
              <a:lumMod val="20000"/>
              <a:lumOff val="80000"/>
            </a:schemeClr>
          </a:solidFill>
          <a:ln>
            <a:solidFill>
              <a:schemeClr val="accent1">
                <a:lumMod val="50000"/>
              </a:schemeClr>
            </a:solidFill>
          </a:ln>
        </p:spPr>
        <p:txBody>
          <a:bodyPr wrap="square" rtlCol="0">
            <a:spAutoFit/>
          </a:bodyPr>
          <a:lstStyle/>
          <a:p>
            <a:r>
              <a:rPr lang="en-US" sz="3200" b="1" err="1">
                <a:solidFill>
                  <a:srgbClr val="002060"/>
                </a:solidFill>
              </a:rPr>
              <a:t>BloomQuest</a:t>
            </a:r>
            <a:r>
              <a:rPr lang="en-US" sz="3200" b="1">
                <a:solidFill>
                  <a:srgbClr val="002060"/>
                </a:solidFill>
              </a:rPr>
              <a:t> </a:t>
            </a:r>
            <a:r>
              <a:rPr lang="en-US" sz="2800" b="1">
                <a:solidFill>
                  <a:srgbClr val="002060"/>
                </a:solidFill>
              </a:rPr>
              <a:t>Lite (Free Version)</a:t>
            </a:r>
          </a:p>
        </p:txBody>
      </p:sp>
      <p:sp>
        <p:nvSpPr>
          <p:cNvPr id="7" name="TextBox 6">
            <a:extLst>
              <a:ext uri="{FF2B5EF4-FFF2-40B4-BE49-F238E27FC236}">
                <a16:creationId xmlns:a16="http://schemas.microsoft.com/office/drawing/2014/main" id="{66580162-6DB2-1CE9-21E4-1464EE489D66}"/>
              </a:ext>
            </a:extLst>
          </p:cNvPr>
          <p:cNvSpPr txBox="1"/>
          <p:nvPr/>
        </p:nvSpPr>
        <p:spPr>
          <a:xfrm>
            <a:off x="6241139" y="1241640"/>
            <a:ext cx="5884202" cy="523220"/>
          </a:xfrm>
          <a:prstGeom prst="rect">
            <a:avLst/>
          </a:prstGeom>
          <a:solidFill>
            <a:schemeClr val="accent1">
              <a:lumMod val="20000"/>
              <a:lumOff val="80000"/>
            </a:schemeClr>
          </a:solidFill>
          <a:ln>
            <a:solidFill>
              <a:schemeClr val="accent1">
                <a:lumMod val="50000"/>
              </a:schemeClr>
            </a:solidFill>
          </a:ln>
        </p:spPr>
        <p:txBody>
          <a:bodyPr wrap="square" rtlCol="0">
            <a:spAutoFit/>
          </a:bodyPr>
          <a:lstStyle/>
          <a:p>
            <a:pPr algn="ctr"/>
            <a:r>
              <a:rPr lang="en-US" sz="2800" b="1" err="1">
                <a:solidFill>
                  <a:srgbClr val="002060"/>
                </a:solidFill>
              </a:rPr>
              <a:t>BloomQuest</a:t>
            </a:r>
            <a:r>
              <a:rPr lang="en-US" sz="2800" b="1">
                <a:solidFill>
                  <a:srgbClr val="002060"/>
                </a:solidFill>
              </a:rPr>
              <a:t> Premium (100$ Annually)</a:t>
            </a:r>
          </a:p>
        </p:txBody>
      </p:sp>
      <p:sp>
        <p:nvSpPr>
          <p:cNvPr id="8" name="TextBox 7">
            <a:extLst>
              <a:ext uri="{FF2B5EF4-FFF2-40B4-BE49-F238E27FC236}">
                <a16:creationId xmlns:a16="http://schemas.microsoft.com/office/drawing/2014/main" id="{DCF9AC8D-11EF-F060-49C0-AF88E8312687}"/>
              </a:ext>
            </a:extLst>
          </p:cNvPr>
          <p:cNvSpPr txBox="1"/>
          <p:nvPr/>
        </p:nvSpPr>
        <p:spPr>
          <a:xfrm>
            <a:off x="623622" y="2027765"/>
            <a:ext cx="5356261" cy="3785652"/>
          </a:xfrm>
          <a:prstGeom prst="rect">
            <a:avLst/>
          </a:prstGeom>
          <a:noFill/>
        </p:spPr>
        <p:txBody>
          <a:bodyPr wrap="square" rtlCol="0">
            <a:spAutoFit/>
          </a:bodyPr>
          <a:lstStyle/>
          <a:p>
            <a:pPr marL="342900" indent="-342900">
              <a:buFont typeface="Arial" panose="020B0604020202020204" pitchFamily="34" charset="0"/>
              <a:buChar char="•"/>
            </a:pPr>
            <a:r>
              <a:rPr lang="en-US" sz="2400"/>
              <a:t>Basic quizzes focused primarily on the lower levels (Remember &amp; Understand) of Bloom's Taxonomy will be generated.</a:t>
            </a:r>
          </a:p>
          <a:p>
            <a:pPr marL="342900" indent="-342900">
              <a:buFont typeface="Arial" panose="020B0604020202020204" pitchFamily="34" charset="0"/>
              <a:buChar char="•"/>
            </a:pPr>
            <a:r>
              <a:rPr lang="en-US" sz="2400"/>
              <a:t>Suggest extra resources up to only 3 times per day.</a:t>
            </a:r>
          </a:p>
          <a:p>
            <a:pPr marL="342900" indent="-342900">
              <a:buFont typeface="Arial" panose="020B0604020202020204" pitchFamily="34" charset="0"/>
              <a:buChar char="•"/>
            </a:pPr>
            <a:r>
              <a:rPr lang="en-US" sz="2400"/>
              <a:t>Show a basic or partial mind map, providing a glimpse.</a:t>
            </a:r>
          </a:p>
          <a:p>
            <a:pPr marL="342900" indent="-342900">
              <a:buFont typeface="Arial" panose="020B0604020202020204" pitchFamily="34" charset="0"/>
              <a:buChar char="•"/>
            </a:pPr>
            <a:r>
              <a:rPr lang="en-US" sz="2400"/>
              <a:t>Display non-intrusive advertisements.</a:t>
            </a:r>
          </a:p>
          <a:p>
            <a:pPr marL="342900" indent="-342900">
              <a:buFont typeface="Arial" panose="020B0604020202020204" pitchFamily="34" charset="0"/>
              <a:buChar char="•"/>
            </a:pPr>
            <a:endParaRPr lang="en-US" sz="2400"/>
          </a:p>
        </p:txBody>
      </p:sp>
      <p:sp>
        <p:nvSpPr>
          <p:cNvPr id="9" name="TextBox 8">
            <a:extLst>
              <a:ext uri="{FF2B5EF4-FFF2-40B4-BE49-F238E27FC236}">
                <a16:creationId xmlns:a16="http://schemas.microsoft.com/office/drawing/2014/main" id="{406E6411-BD96-F54F-EE40-E4B813E90CA6}"/>
              </a:ext>
            </a:extLst>
          </p:cNvPr>
          <p:cNvSpPr txBox="1"/>
          <p:nvPr/>
        </p:nvSpPr>
        <p:spPr>
          <a:xfrm>
            <a:off x="6212119" y="1964723"/>
            <a:ext cx="5768082" cy="4154984"/>
          </a:xfrm>
          <a:prstGeom prst="rect">
            <a:avLst/>
          </a:prstGeom>
          <a:noFill/>
        </p:spPr>
        <p:txBody>
          <a:bodyPr wrap="square" rtlCol="0">
            <a:spAutoFit/>
          </a:bodyPr>
          <a:lstStyle/>
          <a:p>
            <a:pPr marL="342900" indent="-342900">
              <a:buFont typeface="Arial" panose="020B0604020202020204" pitchFamily="34" charset="0"/>
              <a:buChar char="•"/>
            </a:pPr>
            <a:r>
              <a:rPr lang="en-US" sz="2400">
                <a:latin typeface="Söhne"/>
              </a:rPr>
              <a:t>Quizzes will be generated to cater all levels of Bloom's Taxonomy.</a:t>
            </a:r>
          </a:p>
          <a:p>
            <a:pPr marL="342900" indent="-342900">
              <a:buFont typeface="Arial" panose="020B0604020202020204" pitchFamily="34" charset="0"/>
              <a:buChar char="•"/>
            </a:pPr>
            <a:r>
              <a:rPr lang="en-US" sz="2400">
                <a:latin typeface="Söhne"/>
              </a:rPr>
              <a:t>Performance prediction based on historical data.</a:t>
            </a:r>
          </a:p>
          <a:p>
            <a:pPr marL="342900" indent="-342900">
              <a:buFont typeface="Arial" panose="020B0604020202020204" pitchFamily="34" charset="0"/>
              <a:buChar char="•"/>
            </a:pPr>
            <a:r>
              <a:rPr lang="en-US" sz="2400" b="0" i="0">
                <a:effectLst/>
                <a:latin typeface="Söhne"/>
              </a:rPr>
              <a:t>A detailed dashboard visualizing student's performance across various levels of Bloom's Taxonomy.</a:t>
            </a:r>
          </a:p>
          <a:p>
            <a:pPr marL="342900" indent="-342900">
              <a:buFont typeface="Arial" panose="020B0604020202020204" pitchFamily="34" charset="0"/>
              <a:buChar char="•"/>
            </a:pPr>
            <a:r>
              <a:rPr lang="en-US" sz="2400"/>
              <a:t>Unlimited suggestions of extra resources.</a:t>
            </a:r>
          </a:p>
          <a:p>
            <a:pPr marL="342900" indent="-342900">
              <a:buFont typeface="Arial" panose="020B0604020202020204" pitchFamily="34" charset="0"/>
              <a:buChar char="•"/>
            </a:pPr>
            <a:r>
              <a:rPr lang="en-US" sz="2400">
                <a:latin typeface="Söhne"/>
              </a:rPr>
              <a:t>Full access to mind maps with downloading feature.</a:t>
            </a:r>
          </a:p>
          <a:p>
            <a:pPr marL="342900" indent="-342900">
              <a:buFont typeface="Arial" panose="020B0604020202020204" pitchFamily="34" charset="0"/>
              <a:buChar char="•"/>
            </a:pPr>
            <a:r>
              <a:rPr lang="en-US" sz="2400">
                <a:latin typeface="Söhne"/>
              </a:rPr>
              <a:t>Ad-Free Experience.</a:t>
            </a:r>
          </a:p>
        </p:txBody>
      </p:sp>
    </p:spTree>
    <p:extLst>
      <p:ext uri="{BB962C8B-B14F-4D97-AF65-F5344CB8AC3E}">
        <p14:creationId xmlns:p14="http://schemas.microsoft.com/office/powerpoint/2010/main" val="26535111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9">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D52B46-033D-AA85-0E5E-22F53F9DE5A0}"/>
              </a:ext>
            </a:extLst>
          </p:cNvPr>
          <p:cNvSpPr>
            <a:spLocks noGrp="1"/>
          </p:cNvSpPr>
          <p:nvPr>
            <p:ph type="title"/>
          </p:nvPr>
        </p:nvSpPr>
        <p:spPr>
          <a:xfrm>
            <a:off x="832695" y="347730"/>
            <a:ext cx="10526609" cy="687028"/>
          </a:xfrm>
        </p:spPr>
        <p:txBody>
          <a:bodyPr anchor="t">
            <a:noAutofit/>
          </a:bodyPr>
          <a:lstStyle/>
          <a:p>
            <a:pPr algn="ctr"/>
            <a:r>
              <a:rPr lang="en-US" sz="5400" b="1"/>
              <a:t>BUSINESS PLAN</a:t>
            </a:r>
          </a:p>
        </p:txBody>
      </p:sp>
      <p:grpSp>
        <p:nvGrpSpPr>
          <p:cNvPr id="28" name="Group 21">
            <a:extLst>
              <a:ext uri="{FF2B5EF4-FFF2-40B4-BE49-F238E27FC236}">
                <a16:creationId xmlns:a16="http://schemas.microsoft.com/office/drawing/2014/main" id="{7A9648D6-B41B-42D0-A817-AE2607B0B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4200" y="554152"/>
            <a:ext cx="574177" cy="1075866"/>
            <a:chOff x="10994200" y="554152"/>
            <a:chExt cx="574177" cy="1075866"/>
          </a:xfrm>
        </p:grpSpPr>
        <p:sp>
          <p:nvSpPr>
            <p:cNvPr id="2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29"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25"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grpSp>
      <p:cxnSp>
        <p:nvCxnSpPr>
          <p:cNvPr id="27" name="Straight Connector 2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pic>
        <p:nvPicPr>
          <p:cNvPr id="5" name="Picture 4" descr="A black and red logo&#10;&#10;Description automatically generated">
            <a:extLst>
              <a:ext uri="{FF2B5EF4-FFF2-40B4-BE49-F238E27FC236}">
                <a16:creationId xmlns:a16="http://schemas.microsoft.com/office/drawing/2014/main" id="{4804218C-683F-4EF3-FABF-F084439BA7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230" y="162561"/>
            <a:ext cx="1125033" cy="709636"/>
          </a:xfrm>
          <a:prstGeom prst="rect">
            <a:avLst/>
          </a:prstGeom>
        </p:spPr>
      </p:pic>
      <p:sp>
        <p:nvSpPr>
          <p:cNvPr id="3" name="TextBox 2">
            <a:extLst>
              <a:ext uri="{FF2B5EF4-FFF2-40B4-BE49-F238E27FC236}">
                <a16:creationId xmlns:a16="http://schemas.microsoft.com/office/drawing/2014/main" id="{20D1CFB4-C3FC-05EF-50E3-1BA70992E546}"/>
              </a:ext>
            </a:extLst>
          </p:cNvPr>
          <p:cNvSpPr txBox="1"/>
          <p:nvPr/>
        </p:nvSpPr>
        <p:spPr>
          <a:xfrm>
            <a:off x="9261691" y="6374054"/>
            <a:ext cx="2930309" cy="461665"/>
          </a:xfrm>
          <a:prstGeom prst="rect">
            <a:avLst/>
          </a:prstGeom>
          <a:noFill/>
        </p:spPr>
        <p:txBody>
          <a:bodyPr wrap="square">
            <a:spAutoFit/>
          </a:bodyPr>
          <a:lstStyle/>
          <a:p>
            <a:r>
              <a:rPr lang="en-US" sz="2400"/>
              <a:t>Project ID : 2023-035</a:t>
            </a:r>
          </a:p>
        </p:txBody>
      </p:sp>
      <p:sp>
        <p:nvSpPr>
          <p:cNvPr id="4" name="TextBox 3">
            <a:extLst>
              <a:ext uri="{FF2B5EF4-FFF2-40B4-BE49-F238E27FC236}">
                <a16:creationId xmlns:a16="http://schemas.microsoft.com/office/drawing/2014/main" id="{41085799-5A38-898C-28BE-E1260ECFAD55}"/>
              </a:ext>
            </a:extLst>
          </p:cNvPr>
          <p:cNvSpPr txBox="1"/>
          <p:nvPr/>
        </p:nvSpPr>
        <p:spPr>
          <a:xfrm>
            <a:off x="1274263" y="1472473"/>
            <a:ext cx="2920857" cy="584775"/>
          </a:xfrm>
          <a:prstGeom prst="rect">
            <a:avLst/>
          </a:prstGeom>
          <a:solidFill>
            <a:schemeClr val="accent1">
              <a:lumMod val="20000"/>
              <a:lumOff val="80000"/>
            </a:schemeClr>
          </a:solidFill>
          <a:ln>
            <a:solidFill>
              <a:schemeClr val="accent1">
                <a:lumMod val="50000"/>
              </a:schemeClr>
            </a:solidFill>
          </a:ln>
        </p:spPr>
        <p:txBody>
          <a:bodyPr wrap="square" rtlCol="0">
            <a:spAutoFit/>
          </a:bodyPr>
          <a:lstStyle>
            <a:defPPr>
              <a:defRPr lang="en-US"/>
            </a:defPPr>
            <a:lvl1pPr>
              <a:defRPr sz="3200" b="1">
                <a:solidFill>
                  <a:srgbClr val="002060"/>
                </a:solidFill>
              </a:defRPr>
            </a:lvl1pPr>
          </a:lstStyle>
          <a:p>
            <a:r>
              <a:rPr lang="en-US"/>
              <a:t>Target Audience</a:t>
            </a:r>
          </a:p>
        </p:txBody>
      </p:sp>
      <p:sp>
        <p:nvSpPr>
          <p:cNvPr id="6" name="TextBox 5">
            <a:extLst>
              <a:ext uri="{FF2B5EF4-FFF2-40B4-BE49-F238E27FC236}">
                <a16:creationId xmlns:a16="http://schemas.microsoft.com/office/drawing/2014/main" id="{EFEBE68B-C6B3-EC44-829E-E964C31059BB}"/>
              </a:ext>
            </a:extLst>
          </p:cNvPr>
          <p:cNvSpPr txBox="1"/>
          <p:nvPr/>
        </p:nvSpPr>
        <p:spPr>
          <a:xfrm>
            <a:off x="6727119" y="3723019"/>
            <a:ext cx="2930308" cy="584775"/>
          </a:xfrm>
          <a:prstGeom prst="rect">
            <a:avLst/>
          </a:prstGeom>
          <a:solidFill>
            <a:schemeClr val="accent1">
              <a:lumMod val="20000"/>
              <a:lumOff val="80000"/>
            </a:schemeClr>
          </a:solidFill>
          <a:ln>
            <a:solidFill>
              <a:schemeClr val="accent1">
                <a:lumMod val="50000"/>
              </a:schemeClr>
            </a:solidFill>
          </a:ln>
        </p:spPr>
        <p:txBody>
          <a:bodyPr wrap="square" rtlCol="0">
            <a:spAutoFit/>
          </a:bodyPr>
          <a:lstStyle>
            <a:defPPr>
              <a:defRPr lang="en-US"/>
            </a:defPPr>
            <a:lvl1pPr>
              <a:defRPr sz="3200" b="1">
                <a:solidFill>
                  <a:srgbClr val="002060"/>
                </a:solidFill>
              </a:defRPr>
            </a:lvl1pPr>
          </a:lstStyle>
          <a:p>
            <a:r>
              <a:rPr lang="en-US"/>
              <a:t>Marketing Plan</a:t>
            </a:r>
          </a:p>
        </p:txBody>
      </p:sp>
      <p:sp>
        <p:nvSpPr>
          <p:cNvPr id="7" name="TextBox 6">
            <a:extLst>
              <a:ext uri="{FF2B5EF4-FFF2-40B4-BE49-F238E27FC236}">
                <a16:creationId xmlns:a16="http://schemas.microsoft.com/office/drawing/2014/main" id="{D0A4AB06-8EBD-7A5F-F362-7E7A305E2004}"/>
              </a:ext>
            </a:extLst>
          </p:cNvPr>
          <p:cNvSpPr txBox="1"/>
          <p:nvPr/>
        </p:nvSpPr>
        <p:spPr>
          <a:xfrm>
            <a:off x="1580835" y="2103134"/>
            <a:ext cx="4826976" cy="1569660"/>
          </a:xfrm>
          <a:prstGeom prst="rect">
            <a:avLst/>
          </a:prstGeom>
          <a:noFill/>
        </p:spPr>
        <p:txBody>
          <a:bodyPr wrap="square" rtlCol="0">
            <a:spAutoFit/>
          </a:bodyPr>
          <a:lstStyle/>
          <a:p>
            <a:pPr marL="342900" indent="-342900">
              <a:buFont typeface="Arial" panose="020B0604020202020204" pitchFamily="34" charset="0"/>
              <a:buChar char="•"/>
            </a:pPr>
            <a:r>
              <a:rPr lang="en-US" sz="2400"/>
              <a:t>University Students.</a:t>
            </a:r>
          </a:p>
          <a:p>
            <a:pPr marL="342900" indent="-342900">
              <a:buFont typeface="Arial" panose="020B0604020202020204" pitchFamily="34" charset="0"/>
              <a:buChar char="•"/>
            </a:pPr>
            <a:r>
              <a:rPr lang="en-US" sz="2400"/>
              <a:t>Homeschooling Parents.</a:t>
            </a:r>
          </a:p>
          <a:p>
            <a:pPr marL="342900" indent="-342900">
              <a:buFont typeface="Arial" panose="020B0604020202020204" pitchFamily="34" charset="0"/>
              <a:buChar char="•"/>
            </a:pPr>
            <a:r>
              <a:rPr lang="en-US" sz="2400"/>
              <a:t>Educational Institutions.</a:t>
            </a:r>
          </a:p>
          <a:p>
            <a:pPr marL="342900" indent="-342900">
              <a:buFont typeface="Arial" panose="020B0604020202020204" pitchFamily="34" charset="0"/>
              <a:buChar char="•"/>
            </a:pPr>
            <a:r>
              <a:rPr lang="en-US" sz="2400"/>
              <a:t>Adult Learners &amp; Lifelong Learners</a:t>
            </a:r>
          </a:p>
        </p:txBody>
      </p:sp>
      <p:sp>
        <p:nvSpPr>
          <p:cNvPr id="8" name="TextBox 7">
            <a:extLst>
              <a:ext uri="{FF2B5EF4-FFF2-40B4-BE49-F238E27FC236}">
                <a16:creationId xmlns:a16="http://schemas.microsoft.com/office/drawing/2014/main" id="{FDAE420E-522A-7A85-AEC2-E863B6008B5B}"/>
              </a:ext>
            </a:extLst>
          </p:cNvPr>
          <p:cNvSpPr txBox="1"/>
          <p:nvPr/>
        </p:nvSpPr>
        <p:spPr>
          <a:xfrm>
            <a:off x="6960807" y="4304284"/>
            <a:ext cx="5013478" cy="1569660"/>
          </a:xfrm>
          <a:prstGeom prst="rect">
            <a:avLst/>
          </a:prstGeom>
          <a:noFill/>
        </p:spPr>
        <p:txBody>
          <a:bodyPr wrap="square" rtlCol="0">
            <a:spAutoFit/>
          </a:bodyPr>
          <a:lstStyle/>
          <a:p>
            <a:pPr marL="342900" indent="-342900">
              <a:buFont typeface="Arial" panose="020B0604020202020204" pitchFamily="34" charset="0"/>
              <a:buChar char="•"/>
            </a:pPr>
            <a:r>
              <a:rPr lang="en-US" sz="2400"/>
              <a:t>Social Media Marketing Campaigns.</a:t>
            </a:r>
          </a:p>
          <a:p>
            <a:pPr marL="342900" indent="-342900">
              <a:buFont typeface="Arial" panose="020B0604020202020204" pitchFamily="34" charset="0"/>
              <a:buChar char="•"/>
            </a:pPr>
            <a:r>
              <a:rPr lang="en-US" sz="2400"/>
              <a:t>Awareness Session for Students.</a:t>
            </a:r>
          </a:p>
          <a:p>
            <a:pPr marL="342900" indent="-342900">
              <a:buFont typeface="Arial" panose="020B0604020202020204" pitchFamily="34" charset="0"/>
              <a:buChar char="•"/>
            </a:pPr>
            <a:r>
              <a:rPr lang="en-US" sz="2400"/>
              <a:t>Email Marketing for Educational Institutions.</a:t>
            </a:r>
          </a:p>
        </p:txBody>
      </p:sp>
    </p:spTree>
    <p:extLst>
      <p:ext uri="{BB962C8B-B14F-4D97-AF65-F5344CB8AC3E}">
        <p14:creationId xmlns:p14="http://schemas.microsoft.com/office/powerpoint/2010/main" val="18538998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9">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D52B46-033D-AA85-0E5E-22F53F9DE5A0}"/>
              </a:ext>
            </a:extLst>
          </p:cNvPr>
          <p:cNvSpPr>
            <a:spLocks noGrp="1"/>
          </p:cNvSpPr>
          <p:nvPr>
            <p:ph type="title"/>
          </p:nvPr>
        </p:nvSpPr>
        <p:spPr>
          <a:xfrm>
            <a:off x="827191" y="781363"/>
            <a:ext cx="10526609" cy="1200329"/>
          </a:xfrm>
        </p:spPr>
        <p:txBody>
          <a:bodyPr anchor="t">
            <a:noAutofit/>
          </a:bodyPr>
          <a:lstStyle/>
          <a:p>
            <a:pPr algn="ctr"/>
            <a:r>
              <a:rPr lang="en-US" sz="6000" b="1"/>
              <a:t>GANTT CHART</a:t>
            </a:r>
          </a:p>
        </p:txBody>
      </p:sp>
      <p:grpSp>
        <p:nvGrpSpPr>
          <p:cNvPr id="28" name="Group 21">
            <a:extLst>
              <a:ext uri="{FF2B5EF4-FFF2-40B4-BE49-F238E27FC236}">
                <a16:creationId xmlns:a16="http://schemas.microsoft.com/office/drawing/2014/main" id="{7A9648D6-B41B-42D0-A817-AE2607B0B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4200" y="554152"/>
            <a:ext cx="574177" cy="1075866"/>
            <a:chOff x="10994200" y="554152"/>
            <a:chExt cx="574177" cy="1075866"/>
          </a:xfrm>
        </p:grpSpPr>
        <p:sp>
          <p:nvSpPr>
            <p:cNvPr id="2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29"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25"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grpSp>
      <p:cxnSp>
        <p:nvCxnSpPr>
          <p:cNvPr id="27" name="Straight Connector 2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pic>
        <p:nvPicPr>
          <p:cNvPr id="5" name="Picture 4" descr="A black and red logo&#10;&#10;Description automatically generated">
            <a:extLst>
              <a:ext uri="{FF2B5EF4-FFF2-40B4-BE49-F238E27FC236}">
                <a16:creationId xmlns:a16="http://schemas.microsoft.com/office/drawing/2014/main" id="{4804218C-683F-4EF3-FABF-F084439BA7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230" y="162561"/>
            <a:ext cx="1125033" cy="709636"/>
          </a:xfrm>
          <a:prstGeom prst="rect">
            <a:avLst/>
          </a:prstGeom>
        </p:spPr>
      </p:pic>
      <p:pic>
        <p:nvPicPr>
          <p:cNvPr id="3" name="Picture 2" descr="A picture containing text, screenshot, plot, line&#10;&#10;Description automatically generated">
            <a:extLst>
              <a:ext uri="{FF2B5EF4-FFF2-40B4-BE49-F238E27FC236}">
                <a16:creationId xmlns:a16="http://schemas.microsoft.com/office/drawing/2014/main" id="{A7A8A7C5-16F7-4BC6-98F3-AE1415C436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746" y="1709202"/>
            <a:ext cx="11224768" cy="4408045"/>
          </a:xfrm>
          <a:prstGeom prst="rect">
            <a:avLst/>
          </a:prstGeom>
        </p:spPr>
      </p:pic>
      <p:sp>
        <p:nvSpPr>
          <p:cNvPr id="4" name="TextBox 3">
            <a:extLst>
              <a:ext uri="{FF2B5EF4-FFF2-40B4-BE49-F238E27FC236}">
                <a16:creationId xmlns:a16="http://schemas.microsoft.com/office/drawing/2014/main" id="{678DCCBE-E13F-5B6C-062F-94EB38DE1A99}"/>
              </a:ext>
            </a:extLst>
          </p:cNvPr>
          <p:cNvSpPr txBox="1"/>
          <p:nvPr/>
        </p:nvSpPr>
        <p:spPr>
          <a:xfrm>
            <a:off x="9261691" y="6374054"/>
            <a:ext cx="2930309" cy="461665"/>
          </a:xfrm>
          <a:prstGeom prst="rect">
            <a:avLst/>
          </a:prstGeom>
          <a:noFill/>
        </p:spPr>
        <p:txBody>
          <a:bodyPr wrap="square">
            <a:spAutoFit/>
          </a:bodyPr>
          <a:lstStyle/>
          <a:p>
            <a:r>
              <a:rPr lang="en-US" sz="2400"/>
              <a:t>Project ID : 2023-035</a:t>
            </a:r>
          </a:p>
        </p:txBody>
      </p:sp>
    </p:spTree>
    <p:extLst>
      <p:ext uri="{BB962C8B-B14F-4D97-AF65-F5344CB8AC3E}">
        <p14:creationId xmlns:p14="http://schemas.microsoft.com/office/powerpoint/2010/main" val="6187505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9">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1">
            <a:extLst>
              <a:ext uri="{FF2B5EF4-FFF2-40B4-BE49-F238E27FC236}">
                <a16:creationId xmlns:a16="http://schemas.microsoft.com/office/drawing/2014/main" id="{7A9648D6-B41B-42D0-A817-AE2607B0B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4200" y="554152"/>
            <a:ext cx="574177" cy="1075866"/>
            <a:chOff x="10994200" y="554152"/>
            <a:chExt cx="574177" cy="1075866"/>
          </a:xfrm>
        </p:grpSpPr>
        <p:sp>
          <p:nvSpPr>
            <p:cNvPr id="2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29"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25"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grpSp>
      <p:cxnSp>
        <p:nvCxnSpPr>
          <p:cNvPr id="27" name="Straight Connector 2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pic>
        <p:nvPicPr>
          <p:cNvPr id="5" name="Picture 4" descr="A black and red logo&#10;&#10;Description automatically generated">
            <a:extLst>
              <a:ext uri="{FF2B5EF4-FFF2-40B4-BE49-F238E27FC236}">
                <a16:creationId xmlns:a16="http://schemas.microsoft.com/office/drawing/2014/main" id="{4804218C-683F-4EF3-FABF-F084439BA7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230" y="162561"/>
            <a:ext cx="1125033" cy="709636"/>
          </a:xfrm>
          <a:prstGeom prst="rect">
            <a:avLst/>
          </a:prstGeom>
        </p:spPr>
      </p:pic>
      <p:sp>
        <p:nvSpPr>
          <p:cNvPr id="4" name="TextBox 3">
            <a:extLst>
              <a:ext uri="{FF2B5EF4-FFF2-40B4-BE49-F238E27FC236}">
                <a16:creationId xmlns:a16="http://schemas.microsoft.com/office/drawing/2014/main" id="{678DCCBE-E13F-5B6C-062F-94EB38DE1A99}"/>
              </a:ext>
            </a:extLst>
          </p:cNvPr>
          <p:cNvSpPr txBox="1"/>
          <p:nvPr/>
        </p:nvSpPr>
        <p:spPr>
          <a:xfrm>
            <a:off x="9261691" y="6374054"/>
            <a:ext cx="2930309" cy="461665"/>
          </a:xfrm>
          <a:prstGeom prst="rect">
            <a:avLst/>
          </a:prstGeom>
          <a:noFill/>
        </p:spPr>
        <p:txBody>
          <a:bodyPr wrap="square">
            <a:spAutoFit/>
          </a:bodyPr>
          <a:lstStyle/>
          <a:p>
            <a:r>
              <a:rPr lang="en-US" sz="2400"/>
              <a:t>Project ID : 2023-035</a:t>
            </a:r>
          </a:p>
        </p:txBody>
      </p:sp>
      <p:sp>
        <p:nvSpPr>
          <p:cNvPr id="8" name="Rectangle 7">
            <a:extLst>
              <a:ext uri="{FF2B5EF4-FFF2-40B4-BE49-F238E27FC236}">
                <a16:creationId xmlns:a16="http://schemas.microsoft.com/office/drawing/2014/main" id="{DA5673AB-C0BF-233F-F5CA-1472563AD153}"/>
              </a:ext>
            </a:extLst>
          </p:cNvPr>
          <p:cNvSpPr/>
          <p:nvPr/>
        </p:nvSpPr>
        <p:spPr>
          <a:xfrm>
            <a:off x="3182048" y="2040734"/>
            <a:ext cx="5827903" cy="1569660"/>
          </a:xfrm>
          <a:prstGeom prst="rect">
            <a:avLst/>
          </a:prstGeom>
          <a:noFill/>
        </p:spPr>
        <p:txBody>
          <a:bodyPr wrap="square" lIns="91440" tIns="45720" rIns="91440" bIns="45720">
            <a:spAutoFit/>
          </a:bodyPr>
          <a:lstStyle/>
          <a:p>
            <a:pPr algn="ctr" defTabSz="786384">
              <a:spcAft>
                <a:spcPts val="600"/>
              </a:spcAft>
            </a:pPr>
            <a:r>
              <a:rPr lang="en-US" sz="9600" b="1" kern="120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n-lt"/>
                <a:ea typeface="+mn-ea"/>
                <a:cs typeface="+mn-cs"/>
              </a:rPr>
              <a:t>Thank you.</a:t>
            </a:r>
            <a:endParaRPr lang="en-US" sz="9600"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2126262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65050F-53FD-3347-B235-E5C6737B25D9}"/>
              </a:ext>
            </a:extLst>
          </p:cNvPr>
          <p:cNvSpPr>
            <a:spLocks noGrp="1"/>
          </p:cNvSpPr>
          <p:nvPr>
            <p:ph type="dt" sz="half" idx="10"/>
          </p:nvPr>
        </p:nvSpPr>
        <p:spPr/>
        <p:txBody>
          <a:bodyPr/>
          <a:lstStyle/>
          <a:p>
            <a:fld id="{07EF1EAF-A25F-4296-8512-23D9629D33A5}" type="datetime1">
              <a:rPr lang="en-US" smtClean="0"/>
              <a:t>9/8/2023</a:t>
            </a:fld>
            <a:endParaRPr lang="en-US"/>
          </a:p>
        </p:txBody>
      </p:sp>
      <p:sp>
        <p:nvSpPr>
          <p:cNvPr id="3" name="Slide Number Placeholder 2">
            <a:extLst>
              <a:ext uri="{FF2B5EF4-FFF2-40B4-BE49-F238E27FC236}">
                <a16:creationId xmlns:a16="http://schemas.microsoft.com/office/drawing/2014/main" id="{6A300C81-2948-B005-C58C-35132087865B}"/>
              </a:ext>
            </a:extLst>
          </p:cNvPr>
          <p:cNvSpPr>
            <a:spLocks noGrp="1"/>
          </p:cNvSpPr>
          <p:nvPr>
            <p:ph type="sldNum" sz="quarter" idx="12"/>
          </p:nvPr>
        </p:nvSpPr>
        <p:spPr/>
        <p:txBody>
          <a:bodyPr/>
          <a:lstStyle/>
          <a:p>
            <a:fld id="{D57F1E4F-1CFF-5643-939E-217C01CDF565}" type="slidenum">
              <a:rPr lang="en-US" smtClean="0"/>
              <a:pPr/>
              <a:t>8</a:t>
            </a:fld>
            <a:endParaRPr lang="en-US"/>
          </a:p>
        </p:txBody>
      </p:sp>
      <p:sp>
        <p:nvSpPr>
          <p:cNvPr id="4" name="Title 1">
            <a:extLst>
              <a:ext uri="{FF2B5EF4-FFF2-40B4-BE49-F238E27FC236}">
                <a16:creationId xmlns:a16="http://schemas.microsoft.com/office/drawing/2014/main" id="{327985E4-5FF0-7383-8C29-ADAFA8EB2679}"/>
              </a:ext>
            </a:extLst>
          </p:cNvPr>
          <p:cNvSpPr txBox="1">
            <a:spLocks/>
          </p:cNvSpPr>
          <p:nvPr/>
        </p:nvSpPr>
        <p:spPr>
          <a:xfrm>
            <a:off x="700841" y="336828"/>
            <a:ext cx="10526609" cy="1200329"/>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PROPOSED SOLUTION</a:t>
            </a:r>
          </a:p>
        </p:txBody>
      </p:sp>
      <p:sp>
        <p:nvSpPr>
          <p:cNvPr id="5" name="Rectangle 1">
            <a:extLst>
              <a:ext uri="{FF2B5EF4-FFF2-40B4-BE49-F238E27FC236}">
                <a16:creationId xmlns:a16="http://schemas.microsoft.com/office/drawing/2014/main" id="{64F4975C-5C26-8028-23E1-396ECC506421}"/>
              </a:ext>
            </a:extLst>
          </p:cNvPr>
          <p:cNvSpPr>
            <a:spLocks noChangeArrowheads="1"/>
          </p:cNvSpPr>
          <p:nvPr/>
        </p:nvSpPr>
        <p:spPr bwMode="auto">
          <a:xfrm>
            <a:off x="152400" y="1537157"/>
            <a:ext cx="1188720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sz="2800">
              <a:latin typeface="Söhne"/>
            </a:endParaRPr>
          </a:p>
          <a:p>
            <a:pPr marL="342900" indent="-342900" eaLnBrk="0" fontAlgn="base" hangingPunct="0">
              <a:spcBef>
                <a:spcPct val="0"/>
              </a:spcBef>
              <a:spcAft>
                <a:spcPct val="0"/>
              </a:spcAft>
              <a:buFont typeface="Arial" panose="020B0604020202020204" pitchFamily="34" charset="0"/>
              <a:buChar char="•"/>
            </a:pPr>
            <a:r>
              <a:rPr lang="en-US" sz="2800">
                <a:latin typeface="Söhne"/>
              </a:rPr>
              <a:t>To address this issue, I designed a tool to automatically generate mind maps based on a student's study material. This tool aims to help students who may struggle with mind map creation.</a:t>
            </a:r>
            <a:br>
              <a:rPr lang="en-US" sz="2800">
                <a:latin typeface="Söhne"/>
              </a:rPr>
            </a:br>
            <a:endParaRPr lang="en-US" sz="2800">
              <a:latin typeface="Söhne"/>
            </a:endParaRPr>
          </a:p>
          <a:p>
            <a:pPr marL="342900" indent="-342900" eaLnBrk="0" fontAlgn="base" hangingPunct="0">
              <a:spcBef>
                <a:spcPct val="0"/>
              </a:spcBef>
              <a:spcAft>
                <a:spcPct val="0"/>
              </a:spcAft>
              <a:buFont typeface="Arial" panose="020B0604020202020204" pitchFamily="34" charset="0"/>
              <a:buChar char="•"/>
            </a:pPr>
            <a:r>
              <a:rPr lang="en-US" sz="2800" b="0" i="0">
                <a:effectLst/>
                <a:latin typeface="Söhne"/>
              </a:rPr>
              <a:t>This research attempts to design a knowledge-based system that uses domain-specific knowledge to generate more precise and significant mind maps from text input in order to get over this constraint.</a:t>
            </a:r>
            <a:br>
              <a:rPr lang="en-US" altLang="en-US" sz="2800">
                <a:solidFill>
                  <a:prstClr val="black"/>
                </a:solidFill>
                <a:latin typeface="Söhne"/>
              </a:rPr>
            </a:br>
            <a:endParaRPr lang="en-US" altLang="en-US" sz="2800">
              <a:solidFill>
                <a:prstClr val="black"/>
              </a:solidFill>
              <a:latin typeface="Söhne"/>
            </a:endParaRPr>
          </a:p>
        </p:txBody>
      </p:sp>
    </p:spTree>
    <p:extLst>
      <p:ext uri="{BB962C8B-B14F-4D97-AF65-F5344CB8AC3E}">
        <p14:creationId xmlns:p14="http://schemas.microsoft.com/office/powerpoint/2010/main" val="1594407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0B64998-E572-9DF0-725E-593EEEF62A17}"/>
              </a:ext>
            </a:extLst>
          </p:cNvPr>
          <p:cNvSpPr/>
          <p:nvPr/>
        </p:nvSpPr>
        <p:spPr>
          <a:xfrm>
            <a:off x="3200400" y="6470073"/>
            <a:ext cx="681636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mbria"/>
                <a:ea typeface="+mn-ea"/>
                <a:cs typeface="+mn-cs"/>
              </a:rPr>
              <a:t>IT20133504</a:t>
            </a:r>
            <a:r>
              <a:rPr kumimoji="0" lang="en-US" sz="1800" b="0" i="0" u="none" strike="noStrike" kern="0" cap="none" spc="0" normalizeH="0" baseline="0" noProof="0">
                <a:ln>
                  <a:noFill/>
                </a:ln>
                <a:solidFill>
                  <a:prstClr val="black"/>
                </a:solidFill>
                <a:effectLst/>
                <a:uLnTx/>
                <a:uFillTx/>
                <a:latin typeface="Cambria"/>
                <a:ea typeface="+mn-ea"/>
                <a:cs typeface="+mn-cs"/>
              </a:rPr>
              <a:t>  |   </a:t>
            </a:r>
            <a:r>
              <a:rPr kumimoji="0" lang="en-US" sz="1800" b="1" i="0" u="none" strike="noStrike" kern="0" cap="none" spc="0" normalizeH="0" baseline="0" noProof="0" err="1">
                <a:ln>
                  <a:noFill/>
                </a:ln>
                <a:solidFill>
                  <a:prstClr val="black"/>
                </a:solidFill>
                <a:effectLst/>
                <a:uLnTx/>
                <a:uFillTx/>
                <a:latin typeface="Cambria"/>
                <a:ea typeface="+mn-ea"/>
                <a:cs typeface="+mn-cs"/>
              </a:rPr>
              <a:t>Weerasekara</a:t>
            </a:r>
            <a:r>
              <a:rPr kumimoji="0" lang="en-US" sz="1800" b="1" i="0" u="none" strike="noStrike" kern="0" cap="none" spc="0" normalizeH="0" baseline="0" noProof="0">
                <a:ln>
                  <a:noFill/>
                </a:ln>
                <a:solidFill>
                  <a:prstClr val="black"/>
                </a:solidFill>
                <a:effectLst/>
                <a:uLnTx/>
                <a:uFillTx/>
                <a:latin typeface="Cambria"/>
                <a:ea typeface="+mn-ea"/>
                <a:cs typeface="+mn-cs"/>
              </a:rPr>
              <a:t> N.N.   </a:t>
            </a:r>
            <a:r>
              <a:rPr kumimoji="0" lang="en-US" sz="1800" b="0" i="0" u="none" strike="noStrike" kern="0" cap="none" spc="0" normalizeH="0" baseline="0" noProof="0">
                <a:ln>
                  <a:noFill/>
                </a:ln>
                <a:solidFill>
                  <a:prstClr val="black"/>
                </a:solidFill>
                <a:effectLst/>
                <a:uLnTx/>
                <a:uFillTx/>
                <a:latin typeface="Cambria"/>
                <a:ea typeface="+mn-ea"/>
                <a:cs typeface="+mn-cs"/>
              </a:rPr>
              <a:t>| </a:t>
            </a:r>
            <a:r>
              <a:rPr lang="en-US" b="1" kern="0">
                <a:solidFill>
                  <a:prstClr val="black"/>
                </a:solidFill>
                <a:latin typeface="Cambria"/>
              </a:rPr>
              <a:t>2023-035</a:t>
            </a:r>
            <a:endParaRPr kumimoji="0" lang="en-US" sz="1800" b="0" i="0" u="none" strike="noStrike" kern="0" cap="none" spc="0" normalizeH="0" baseline="0" noProof="0">
              <a:ln>
                <a:noFill/>
              </a:ln>
              <a:solidFill>
                <a:prstClr val="black"/>
              </a:solidFill>
              <a:effectLst/>
              <a:uLnTx/>
              <a:uFillTx/>
              <a:latin typeface="Cambria"/>
              <a:ea typeface="+mn-ea"/>
              <a:cs typeface="+mn-cs"/>
            </a:endParaRPr>
          </a:p>
        </p:txBody>
      </p:sp>
      <p:sp>
        <p:nvSpPr>
          <p:cNvPr id="2" name="Title 1">
            <a:extLst>
              <a:ext uri="{FF2B5EF4-FFF2-40B4-BE49-F238E27FC236}">
                <a16:creationId xmlns:a16="http://schemas.microsoft.com/office/drawing/2014/main" id="{2F6272BF-A0B2-EC15-24B8-8ED502FA694F}"/>
              </a:ext>
            </a:extLst>
          </p:cNvPr>
          <p:cNvSpPr txBox="1">
            <a:spLocks/>
          </p:cNvSpPr>
          <p:nvPr/>
        </p:nvSpPr>
        <p:spPr>
          <a:xfrm>
            <a:off x="728716" y="190520"/>
            <a:ext cx="10526609" cy="1200329"/>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RESEARCH GAP</a:t>
            </a:r>
          </a:p>
        </p:txBody>
      </p:sp>
      <p:grpSp>
        <p:nvGrpSpPr>
          <p:cNvPr id="10" name="Group 9">
            <a:extLst>
              <a:ext uri="{FF2B5EF4-FFF2-40B4-BE49-F238E27FC236}">
                <a16:creationId xmlns:a16="http://schemas.microsoft.com/office/drawing/2014/main" id="{101782BE-F766-42C8-D95A-56D9EF8C9450}"/>
              </a:ext>
            </a:extLst>
          </p:cNvPr>
          <p:cNvGrpSpPr/>
          <p:nvPr/>
        </p:nvGrpSpPr>
        <p:grpSpPr>
          <a:xfrm>
            <a:off x="573971" y="1390849"/>
            <a:ext cx="11044060" cy="4672326"/>
            <a:chOff x="573971" y="1390849"/>
            <a:chExt cx="11044060" cy="4672326"/>
          </a:xfrm>
        </p:grpSpPr>
        <p:sp>
          <p:nvSpPr>
            <p:cNvPr id="3" name="Rectangle: Rounded Corners 2">
              <a:extLst>
                <a:ext uri="{FF2B5EF4-FFF2-40B4-BE49-F238E27FC236}">
                  <a16:creationId xmlns:a16="http://schemas.microsoft.com/office/drawing/2014/main" id="{995EEBC4-8573-CE2A-261F-B62CC68B873C}"/>
                </a:ext>
              </a:extLst>
            </p:cNvPr>
            <p:cNvSpPr/>
            <p:nvPr/>
          </p:nvSpPr>
          <p:spPr>
            <a:xfrm>
              <a:off x="573971" y="1390849"/>
              <a:ext cx="4431323" cy="4672326"/>
            </a:xfrm>
            <a:prstGeom prst="round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33F6F372-8B3F-1B98-984B-86F0542816CB}"/>
                </a:ext>
              </a:extLst>
            </p:cNvPr>
            <p:cNvSpPr/>
            <p:nvPr/>
          </p:nvSpPr>
          <p:spPr>
            <a:xfrm>
              <a:off x="7186708" y="1390849"/>
              <a:ext cx="4431323" cy="4672326"/>
            </a:xfrm>
            <a:prstGeom prst="round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BA589CA-B656-38B3-8CE1-E2F4B5022A57}"/>
                </a:ext>
              </a:extLst>
            </p:cNvPr>
            <p:cNvSpPr/>
            <p:nvPr/>
          </p:nvSpPr>
          <p:spPr>
            <a:xfrm>
              <a:off x="5339288" y="2743199"/>
              <a:ext cx="1513424" cy="1569660"/>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9600" b="1">
                  <a:ln/>
                  <a:solidFill>
                    <a:schemeClr val="accent4"/>
                  </a:solidFill>
                </a:rPr>
                <a:t>VS</a:t>
              </a:r>
              <a:endParaRPr lang="en-US" sz="9600" b="1" cap="none" spc="0">
                <a:ln/>
                <a:solidFill>
                  <a:schemeClr val="accent4"/>
                </a:solidFill>
                <a:effectLst/>
              </a:endParaRPr>
            </a:p>
          </p:txBody>
        </p:sp>
      </p:grpSp>
      <p:sp>
        <p:nvSpPr>
          <p:cNvPr id="4" name="Rectangle 3">
            <a:extLst>
              <a:ext uri="{FF2B5EF4-FFF2-40B4-BE49-F238E27FC236}">
                <a16:creationId xmlns:a16="http://schemas.microsoft.com/office/drawing/2014/main" id="{952F5EB9-514D-CB46-D330-F6D6A7C2B087}"/>
              </a:ext>
            </a:extLst>
          </p:cNvPr>
          <p:cNvSpPr/>
          <p:nvPr/>
        </p:nvSpPr>
        <p:spPr>
          <a:xfrm>
            <a:off x="1098578" y="1088547"/>
            <a:ext cx="3382107" cy="70920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ln w="0"/>
                <a:solidFill>
                  <a:schemeClr val="accent1"/>
                </a:solidFill>
                <a:effectLst>
                  <a:outerShdw blurRad="38100" dist="25400" dir="5400000" algn="ctr" rotWithShape="0">
                    <a:srgbClr val="6E747A">
                      <a:alpha val="43000"/>
                    </a:srgbClr>
                  </a:outerShdw>
                </a:effectLst>
              </a:rPr>
              <a:t>Previous Studies</a:t>
            </a:r>
          </a:p>
        </p:txBody>
      </p:sp>
      <p:sp>
        <p:nvSpPr>
          <p:cNvPr id="7" name="Rectangle 6">
            <a:extLst>
              <a:ext uri="{FF2B5EF4-FFF2-40B4-BE49-F238E27FC236}">
                <a16:creationId xmlns:a16="http://schemas.microsoft.com/office/drawing/2014/main" id="{CE9DFE5C-305B-4881-A24F-DBB950B6B7D2}"/>
              </a:ext>
            </a:extLst>
          </p:cNvPr>
          <p:cNvSpPr/>
          <p:nvPr/>
        </p:nvSpPr>
        <p:spPr>
          <a:xfrm>
            <a:off x="7711317" y="1105378"/>
            <a:ext cx="3382107" cy="70920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ln w="0"/>
                <a:solidFill>
                  <a:schemeClr val="accent1"/>
                </a:solidFill>
                <a:effectLst>
                  <a:outerShdw blurRad="38100" dist="25400" dir="5400000" algn="ctr" rotWithShape="0">
                    <a:srgbClr val="6E747A">
                      <a:alpha val="43000"/>
                    </a:srgbClr>
                  </a:outerShdw>
                </a:effectLst>
              </a:rPr>
              <a:t>This Study</a:t>
            </a:r>
          </a:p>
        </p:txBody>
      </p:sp>
      <p:sp>
        <p:nvSpPr>
          <p:cNvPr id="11" name="TextBox 10">
            <a:extLst>
              <a:ext uri="{FF2B5EF4-FFF2-40B4-BE49-F238E27FC236}">
                <a16:creationId xmlns:a16="http://schemas.microsoft.com/office/drawing/2014/main" id="{AB039F19-83F5-AEB8-1A36-9D44498BE9AF}"/>
              </a:ext>
            </a:extLst>
          </p:cNvPr>
          <p:cNvSpPr txBox="1"/>
          <p:nvPr/>
        </p:nvSpPr>
        <p:spPr>
          <a:xfrm>
            <a:off x="573969" y="2050701"/>
            <a:ext cx="4535417" cy="4524315"/>
          </a:xfrm>
          <a:prstGeom prst="rect">
            <a:avLst/>
          </a:prstGeom>
          <a:noFill/>
        </p:spPr>
        <p:txBody>
          <a:bodyPr wrap="square">
            <a:spAutoFit/>
          </a:bodyPr>
          <a:lstStyle/>
          <a:p>
            <a:pPr marL="457200" indent="-457200">
              <a:buFont typeface="Arial" panose="020B0604020202020204" pitchFamily="34" charset="0"/>
              <a:buChar char="•"/>
            </a:pPr>
            <a:r>
              <a:rPr lang="en-US" sz="2400"/>
              <a:t>Mainly use text mining algorithms and ML approaches.</a:t>
            </a:r>
          </a:p>
          <a:p>
            <a:r>
              <a:rPr lang="en-US" sz="2400"/>
              <a:t>	</a:t>
            </a:r>
          </a:p>
          <a:p>
            <a:pPr marL="457200" indent="-457200">
              <a:buFont typeface="Arial" panose="020B0604020202020204" pitchFamily="34" charset="0"/>
              <a:buChar char="•"/>
            </a:pPr>
            <a:r>
              <a:rPr lang="en-US" sz="2400"/>
              <a:t>The generation of mind maps often consumed a considerable amount of time</a:t>
            </a:r>
            <a:br>
              <a:rPr lang="en-US" sz="2400"/>
            </a:br>
            <a:endParaRPr lang="en-US" sz="2400"/>
          </a:p>
          <a:p>
            <a:pPr marL="457200" indent="-457200">
              <a:buFont typeface="Arial" panose="020B0604020202020204" pitchFamily="34" charset="0"/>
              <a:buChar char="•"/>
            </a:pPr>
            <a:r>
              <a:rPr lang="en-US" sz="2400"/>
              <a:t>Only focused on creating mind maps for short text</a:t>
            </a:r>
          </a:p>
          <a:p>
            <a:br>
              <a:rPr lang="en-US" sz="2400"/>
            </a:br>
            <a:endParaRPr lang="en-US" sz="2400"/>
          </a:p>
          <a:p>
            <a:pPr marL="457200" indent="-457200">
              <a:buFont typeface="Arial" panose="020B0604020202020204" pitchFamily="34" charset="0"/>
              <a:buChar char="•"/>
            </a:pPr>
            <a:endParaRPr lang="en-US" sz="2400"/>
          </a:p>
        </p:txBody>
      </p:sp>
      <p:sp>
        <p:nvSpPr>
          <p:cNvPr id="12" name="TextBox 11">
            <a:extLst>
              <a:ext uri="{FF2B5EF4-FFF2-40B4-BE49-F238E27FC236}">
                <a16:creationId xmlns:a16="http://schemas.microsoft.com/office/drawing/2014/main" id="{4E26C565-EEC4-0171-DBA5-BDB472B2DFED}"/>
              </a:ext>
            </a:extLst>
          </p:cNvPr>
          <p:cNvSpPr txBox="1"/>
          <p:nvPr/>
        </p:nvSpPr>
        <p:spPr>
          <a:xfrm>
            <a:off x="7186708" y="1945758"/>
            <a:ext cx="4535417" cy="4524315"/>
          </a:xfrm>
          <a:prstGeom prst="rect">
            <a:avLst/>
          </a:prstGeom>
          <a:noFill/>
        </p:spPr>
        <p:txBody>
          <a:bodyPr wrap="square">
            <a:spAutoFit/>
          </a:bodyPr>
          <a:lstStyle/>
          <a:p>
            <a:pPr marL="457200" indent="-457200">
              <a:buFont typeface="Arial" panose="020B0604020202020204" pitchFamily="34" charset="0"/>
              <a:buChar char="•"/>
            </a:pPr>
            <a:r>
              <a:rPr lang="en-US" sz="2400"/>
              <a:t>Uses Knowledge-based concepts.</a:t>
            </a:r>
          </a:p>
          <a:p>
            <a:r>
              <a:rPr lang="en-US" sz="2400"/>
              <a:t>	</a:t>
            </a:r>
          </a:p>
          <a:p>
            <a:pPr marL="457200" indent="-457200">
              <a:buFont typeface="Arial" panose="020B0604020202020204" pitchFamily="34" charset="0"/>
              <a:buChar char="•"/>
            </a:pPr>
            <a:r>
              <a:rPr lang="en-US" sz="2400"/>
              <a:t>The process takes much more reasonable and efficient amount of time.</a:t>
            </a:r>
            <a:br>
              <a:rPr lang="en-US" sz="2400"/>
            </a:br>
            <a:endParaRPr lang="en-US" sz="2400"/>
          </a:p>
          <a:p>
            <a:pPr marL="457200" indent="-457200">
              <a:buFont typeface="Arial" panose="020B0604020202020204" pitchFamily="34" charset="0"/>
              <a:buChar char="•"/>
            </a:pPr>
            <a:r>
              <a:rPr lang="en-US" sz="2400"/>
              <a:t>Extends this capability to handle longer text, offering a more comprehensive and versatile approach</a:t>
            </a:r>
          </a:p>
          <a:p>
            <a:pPr marL="457200" indent="-457200">
              <a:buFont typeface="Arial" panose="020B0604020202020204" pitchFamily="34" charset="0"/>
              <a:buChar char="•"/>
            </a:pPr>
            <a:endParaRPr lang="en-US" sz="2400"/>
          </a:p>
        </p:txBody>
      </p:sp>
    </p:spTree>
    <p:extLst>
      <p:ext uri="{BB962C8B-B14F-4D97-AF65-F5344CB8AC3E}">
        <p14:creationId xmlns:p14="http://schemas.microsoft.com/office/powerpoint/2010/main" val="18477950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B59928CC92FF64D8F6A9ED35DE10208" ma:contentTypeVersion="15" ma:contentTypeDescription="Create a new document." ma:contentTypeScope="" ma:versionID="d31ad88ccbbe7d48cf823515e25fd0f2">
  <xsd:schema xmlns:xsd="http://www.w3.org/2001/XMLSchema" xmlns:xs="http://www.w3.org/2001/XMLSchema" xmlns:p="http://schemas.microsoft.com/office/2006/metadata/properties" xmlns:ns3="6b9d271b-bb09-424b-8356-b0afc275c3da" xmlns:ns4="3cd66920-ee05-4ffa-b887-7a97a492fda3" targetNamespace="http://schemas.microsoft.com/office/2006/metadata/properties" ma:root="true" ma:fieldsID="87c7f5cd7ffc03477110c7354c0df20d" ns3:_="" ns4:_="">
    <xsd:import namespace="6b9d271b-bb09-424b-8356-b0afc275c3da"/>
    <xsd:import namespace="3cd66920-ee05-4ffa-b887-7a97a492fda3"/>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_activity" minOccurs="0"/>
                <xsd:element ref="ns3:MediaLengthInSecond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9d271b-bb09-424b-8356-b0afc275c3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_activity" ma:index="20" nillable="true" ma:displayName="_activity" ma:hidden="true" ma:internalName="_activity">
      <xsd:simpleType>
        <xsd:restriction base="dms:Note"/>
      </xsd:simpleType>
    </xsd:element>
    <xsd:element name="MediaLengthInSeconds" ma:index="21"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cd66920-ee05-4ffa-b887-7a97a492fda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6b9d271b-bb09-424b-8356-b0afc275c3d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FAB8FE9-855E-41F2-83B7-9F8C005C1C9F}">
  <ds:schemaRefs>
    <ds:schemaRef ds:uri="3cd66920-ee05-4ffa-b887-7a97a492fda3"/>
    <ds:schemaRef ds:uri="6b9d271b-bb09-424b-8356-b0afc275c3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EF116AD-E77C-48CA-B640-3450E5DC313D}">
  <ds:schemaRefs>
    <ds:schemaRef ds:uri="3cd66920-ee05-4ffa-b887-7a97a492fda3"/>
    <ds:schemaRef ds:uri="6b9d271b-bb09-424b-8356-b0afc275c3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2278CFA8-8426-4E83-B8C6-3E240477377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74</Slides>
  <Notes>9</Notes>
  <HiddenSlides>0</HiddenSlides>
  <ScaleCrop>false</ScaleCrop>
  <HeadingPairs>
    <vt:vector size="4" baseType="variant">
      <vt:variant>
        <vt:lpstr>Theme</vt:lpstr>
      </vt:variant>
      <vt:variant>
        <vt:i4>1</vt:i4>
      </vt:variant>
      <vt:variant>
        <vt:lpstr>Slide Titles</vt:lpstr>
      </vt:variant>
      <vt:variant>
        <vt:i4>74</vt:i4>
      </vt:variant>
    </vt:vector>
  </HeadingPairs>
  <TitlesOfParts>
    <vt:vector size="75" baseType="lpstr">
      <vt:lpstr>Office Theme</vt:lpstr>
      <vt:lpstr>PowerPoint Presentation</vt:lpstr>
      <vt:lpstr>INTRODUCTION</vt:lpstr>
      <vt:lpstr>OVERALL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COMMERCIALIZATION</vt:lpstr>
      <vt:lpstr>BUSINESS PLAN</vt:lpstr>
      <vt:lpstr>GANTT CHART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Wijayasena W.D.N.D.T. it20133368</dc:creator>
  <cp:revision>2</cp:revision>
  <dcterms:created xsi:type="dcterms:W3CDTF">2023-03-30T16:50:33Z</dcterms:created>
  <dcterms:modified xsi:type="dcterms:W3CDTF">2023-09-08T15:57:25Z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0x010100EB59928CC92FF64D8F6A9ED35DE10208</vt:lpwstr>
  </property>
  <property fmtid="{D5CDD505-2E9C-101B-9397-08002B2CF9AE}" pid="3" name="MediaServiceImageTags">
    <vt:lpwstr/>
  </property>
</Properties>
</file>